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58" r:id="rId5"/>
    <p:sldId id="260" r:id="rId6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12192000" cy="6858000"/>
  <p:embeddedFontLst>
    <p:embeddedFont>
      <p:font typeface="微软雅黑" panose="020B0503020204020204" charset="-122"/>
      <p:regular r:id="rId32"/>
    </p:embeddedFont>
    <p:embeddedFont>
      <p:font typeface="方正楷体_GBK" panose="02000000000000000000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  <p:embeddedFont>
      <p:font typeface="Calibri" panose="020F0502020204030204"/>
      <p:regular r:id="rId38"/>
      <p:bold r:id="rId39"/>
      <p:italic r:id="rId40"/>
      <p:boldItalic r:id="rId41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slide" Target="slides/slide2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12277295" y="0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294283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2167467" y="2475309"/>
            <a:ext cx="17339733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885432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12277295" y="4885432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92D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92D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419600" y="0"/>
            <a:ext cx="7772400" cy="6858000"/>
          </a:xfrm>
          <a:custGeom>
            <a:avLst/>
            <a:gdLst/>
            <a:ahLst/>
            <a:cxnLst/>
            <a:rect l="l" t="t" r="r" b="b"/>
            <a:pathLst>
              <a:path w="7772400" h="6858000">
                <a:moveTo>
                  <a:pt x="0" y="6858000"/>
                </a:moveTo>
                <a:lnTo>
                  <a:pt x="7772400" y="6858000"/>
                </a:lnTo>
                <a:lnTo>
                  <a:pt x="777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FBF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0"/>
            <a:ext cx="720851" cy="656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11472671" y="0"/>
            <a:ext cx="719327" cy="656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0" y="0"/>
            <a:ext cx="4419600" cy="6858000"/>
          </a:xfrm>
          <a:custGeom>
            <a:avLst/>
            <a:gdLst/>
            <a:ahLst/>
            <a:cxnLst/>
            <a:rect l="l" t="t" r="r" b="b"/>
            <a:pathLst>
              <a:path w="4419600" h="6858000">
                <a:moveTo>
                  <a:pt x="0" y="6858000"/>
                </a:moveTo>
                <a:lnTo>
                  <a:pt x="4419600" y="6858000"/>
                </a:lnTo>
                <a:lnTo>
                  <a:pt x="441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D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92D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FBF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49997" y="1108074"/>
            <a:ext cx="2156459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92D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17794" y="1529969"/>
            <a:ext cx="5516880" cy="171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jpeg"/><Relationship Id="rId8" Type="http://schemas.openxmlformats.org/officeDocument/2006/relationships/image" Target="../media/image66.jpeg"/><Relationship Id="rId7" Type="http://schemas.openxmlformats.org/officeDocument/2006/relationships/image" Target="../media/image65.jpeg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71.jpeg"/><Relationship Id="rId12" Type="http://schemas.openxmlformats.org/officeDocument/2006/relationships/image" Target="../media/image70.jpeg"/><Relationship Id="rId11" Type="http://schemas.openxmlformats.org/officeDocument/2006/relationships/image" Target="../media/image69.png"/><Relationship Id="rId10" Type="http://schemas.openxmlformats.org/officeDocument/2006/relationships/image" Target="../media/image68.jpeg"/><Relationship Id="rId1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3.jpeg"/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107435" y="3887723"/>
            <a:ext cx="5977890" cy="0"/>
          </a:xfrm>
          <a:custGeom>
            <a:avLst/>
            <a:gdLst/>
            <a:ahLst/>
            <a:cxnLst/>
            <a:rect l="l" t="t" r="r" b="b"/>
            <a:pathLst>
              <a:path w="5977890">
                <a:moveTo>
                  <a:pt x="0" y="0"/>
                </a:moveTo>
                <a:lnTo>
                  <a:pt x="5977890" y="0"/>
                </a:lnTo>
              </a:path>
            </a:pathLst>
          </a:custGeom>
          <a:ln w="635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175505" y="3954907"/>
            <a:ext cx="4860925" cy="831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04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法国</a:t>
            </a:r>
            <a:r>
              <a:rPr sz="2000" b="1" spc="4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ESC</a:t>
            </a:r>
            <a:r>
              <a:rPr sz="2000" b="1" spc="3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spc="-4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PAU</a:t>
            </a:r>
            <a:r>
              <a:rPr sz="2000" b="1" spc="-37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spc="2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波</a:t>
            </a:r>
            <a:r>
              <a:rPr sz="2000" spc="19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城高</a:t>
            </a:r>
            <a:r>
              <a:rPr sz="2000" spc="2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等</a:t>
            </a:r>
            <a:r>
              <a:rPr sz="2000" spc="19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商学</a:t>
            </a:r>
            <a:r>
              <a:rPr sz="20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院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R="5080" algn="r">
              <a:lnSpc>
                <a:spcPct val="100000"/>
              </a:lnSpc>
              <a:spcBef>
                <a:spcPts val="2070"/>
              </a:spcBef>
            </a:pP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91716" y="1642059"/>
            <a:ext cx="8393430" cy="2007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6500" spc="700" dirty="0">
                <a:solidFill>
                  <a:srgbClr val="252525"/>
                </a:solidFill>
              </a:rPr>
              <a:t>法国波城商学</a:t>
            </a:r>
            <a:r>
              <a:rPr sz="6500" spc="690" dirty="0">
                <a:solidFill>
                  <a:srgbClr val="252525"/>
                </a:solidFill>
              </a:rPr>
              <a:t>院</a:t>
            </a:r>
            <a:r>
              <a:rPr sz="6500" spc="685" dirty="0">
                <a:solidFill>
                  <a:srgbClr val="252525"/>
                </a:solidFill>
                <a:latin typeface="Arial" panose="020B0604020202020204"/>
                <a:cs typeface="Arial" panose="020B0604020202020204"/>
              </a:rPr>
              <a:t>M</a:t>
            </a:r>
            <a:r>
              <a:rPr sz="6500" spc="695" dirty="0">
                <a:solidFill>
                  <a:srgbClr val="252525"/>
                </a:solidFill>
                <a:latin typeface="Arial" panose="020B0604020202020204"/>
                <a:cs typeface="Arial" panose="020B0604020202020204"/>
              </a:rPr>
              <a:t>B</a:t>
            </a:r>
            <a:r>
              <a:rPr sz="6500" dirty="0">
                <a:solidFill>
                  <a:srgbClr val="252525"/>
                </a:solidFill>
                <a:latin typeface="Arial" panose="020B0604020202020204"/>
                <a:cs typeface="Arial" panose="020B0604020202020204"/>
              </a:rPr>
              <a:t>A</a:t>
            </a:r>
            <a:endParaRPr sz="6500">
              <a:latin typeface="Arial" panose="020B0604020202020204"/>
              <a:cs typeface="Arial" panose="020B0604020202020204"/>
            </a:endParaRPr>
          </a:p>
          <a:p>
            <a:pPr marL="3175" algn="ctr">
              <a:lnSpc>
                <a:spcPct val="100000"/>
              </a:lnSpc>
            </a:pPr>
            <a:r>
              <a:rPr sz="6500" spc="695" dirty="0">
                <a:solidFill>
                  <a:srgbClr val="252525"/>
                </a:solidFill>
              </a:rPr>
              <a:t>硕士学位招生简</a:t>
            </a:r>
            <a:r>
              <a:rPr sz="6500" spc="5" dirty="0">
                <a:solidFill>
                  <a:srgbClr val="252525"/>
                </a:solidFill>
              </a:rPr>
              <a:t>章</a:t>
            </a:r>
            <a:endParaRPr sz="6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761740" cy="6858000"/>
          </a:xfrm>
          <a:custGeom>
            <a:avLst/>
            <a:gdLst/>
            <a:ahLst/>
            <a:cxnLst/>
            <a:rect l="l" t="t" r="r" b="b"/>
            <a:pathLst>
              <a:path w="3761740" h="6858000">
                <a:moveTo>
                  <a:pt x="0" y="6858000"/>
                </a:moveTo>
                <a:lnTo>
                  <a:pt x="3761232" y="6858000"/>
                </a:lnTo>
                <a:lnTo>
                  <a:pt x="376123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FBF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761232" y="0"/>
            <a:ext cx="8430895" cy="6858000"/>
          </a:xfrm>
          <a:custGeom>
            <a:avLst/>
            <a:gdLst/>
            <a:ahLst/>
            <a:cxnLst/>
            <a:rect l="l" t="t" r="r" b="b"/>
            <a:pathLst>
              <a:path w="8430895" h="6858000">
                <a:moveTo>
                  <a:pt x="0" y="6858000"/>
                </a:moveTo>
                <a:lnTo>
                  <a:pt x="8430767" y="6858000"/>
                </a:lnTo>
                <a:lnTo>
                  <a:pt x="8430767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472671" y="0"/>
            <a:ext cx="719327" cy="65684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53872" y="1974037"/>
            <a:ext cx="226314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官方授权</a:t>
            </a:r>
            <a:endParaRPr sz="4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1420" y="3113023"/>
            <a:ext cx="225425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5410">
              <a:lnSpc>
                <a:spcPct val="100000"/>
              </a:lnSpc>
              <a:spcBef>
                <a:spcPts val="100"/>
              </a:spcBef>
            </a:pPr>
            <a:r>
              <a:rPr sz="1800" spc="79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W</a:t>
            </a:r>
            <a:r>
              <a:rPr sz="1800" spc="-61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434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H</a:t>
            </a:r>
            <a:r>
              <a:rPr sz="1800" spc="-61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24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sz="1800" spc="-60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24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T</a:t>
            </a:r>
            <a:r>
              <a:rPr sz="1800" spc="16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28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K</a:t>
            </a:r>
            <a:r>
              <a:rPr sz="1800" spc="-61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-34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I</a:t>
            </a:r>
            <a:r>
              <a:rPr sz="1800" spc="-61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47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N</a:t>
            </a:r>
            <a:r>
              <a:rPr sz="1800" spc="-61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38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D</a:t>
            </a:r>
            <a:r>
              <a:rPr sz="1800" spc="17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49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O</a:t>
            </a:r>
            <a:r>
              <a:rPr sz="1800" spc="-61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F  </a:t>
            </a:r>
            <a:r>
              <a:rPr sz="1800" spc="10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sz="1800" spc="-61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37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X</a:t>
            </a:r>
            <a:r>
              <a:rPr sz="1800" spc="-61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5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P</a:t>
            </a:r>
            <a:r>
              <a:rPr sz="1800" spc="-60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10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sz="1800" spc="-60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45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</a:t>
            </a:r>
            <a:r>
              <a:rPr sz="1800" spc="-61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-34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I</a:t>
            </a:r>
            <a:r>
              <a:rPr sz="1800" spc="-61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10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sz="1800" spc="-60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47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N</a:t>
            </a:r>
            <a:r>
              <a:rPr sz="1800" spc="-61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33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C</a:t>
            </a:r>
            <a:r>
              <a:rPr sz="1800" spc="-60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10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sz="1800" spc="11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-34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I</a:t>
            </a:r>
            <a:r>
              <a:rPr sz="1800" spc="-61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47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N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tabLst>
                <a:tab pos="616585" algn="l"/>
              </a:tabLst>
            </a:pPr>
            <a:r>
              <a:rPr sz="1800" b="1" spc="-2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E</a:t>
            </a:r>
            <a:r>
              <a:rPr sz="1800" b="1" spc="-22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spc="-254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S</a:t>
            </a:r>
            <a:r>
              <a:rPr sz="1800" b="1" spc="-229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spc="1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C	</a:t>
            </a:r>
            <a:r>
              <a:rPr sz="1800" b="1" spc="-229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P</a:t>
            </a:r>
            <a:r>
              <a:rPr sz="1800" b="1" spc="-254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spc="-21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A</a:t>
            </a:r>
            <a:r>
              <a:rPr sz="1800" b="1" spc="-254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spc="-6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U</a:t>
            </a:r>
            <a:r>
              <a:rPr sz="1800" b="1" spc="-24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spc="30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波城高等 商学院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37432" y="717804"/>
            <a:ext cx="4151375" cy="58018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055864" y="717804"/>
            <a:ext cx="4088891" cy="5789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72671" y="0"/>
            <a:ext cx="719327" cy="65684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170426"/>
            <a:ext cx="12122785" cy="0"/>
          </a:xfrm>
          <a:custGeom>
            <a:avLst/>
            <a:gdLst/>
            <a:ahLst/>
            <a:cxnLst/>
            <a:rect l="l" t="t" r="r" b="b"/>
            <a:pathLst>
              <a:path w="12122785">
                <a:moveTo>
                  <a:pt x="0" y="0"/>
                </a:moveTo>
                <a:lnTo>
                  <a:pt x="12122658" y="0"/>
                </a:lnTo>
              </a:path>
            </a:pathLst>
          </a:custGeom>
          <a:ln w="1905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55624" y="2198276"/>
            <a:ext cx="1104900" cy="85280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5"/>
              </a:spcBef>
            </a:pPr>
            <a:r>
              <a:rPr sz="1600" spc="13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单击此处添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332105" indent="-332740">
              <a:lnSpc>
                <a:spcPct val="120000"/>
              </a:lnSpc>
            </a:pPr>
            <a:r>
              <a:rPr sz="1600" spc="13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加文本具体 </a:t>
            </a:r>
            <a:r>
              <a:rPr sz="1600" spc="13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内容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22802" y="2156609"/>
            <a:ext cx="1130935" cy="903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20000"/>
              </a:lnSpc>
              <a:spcBef>
                <a:spcPts val="95"/>
              </a:spcBef>
            </a:pPr>
            <a:r>
              <a:rPr sz="1600" spc="13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单击此处添 </a:t>
            </a:r>
            <a:r>
              <a:rPr sz="1600" spc="13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加文本具体 </a:t>
            </a:r>
            <a:r>
              <a:rPr sz="1600" spc="13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内容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23610" y="2198276"/>
            <a:ext cx="1104900" cy="85280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5"/>
              </a:spcBef>
            </a:pPr>
            <a:r>
              <a:rPr sz="1600" spc="13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单击此处添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332105" indent="-332740">
              <a:lnSpc>
                <a:spcPct val="120000"/>
              </a:lnSpc>
            </a:pPr>
            <a:r>
              <a:rPr sz="1600" spc="13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加文本具体 </a:t>
            </a:r>
            <a:r>
              <a:rPr sz="1600" spc="13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内容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23656" y="2156609"/>
            <a:ext cx="1130935" cy="903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20000"/>
              </a:lnSpc>
              <a:spcBef>
                <a:spcPts val="95"/>
              </a:spcBef>
            </a:pPr>
            <a:r>
              <a:rPr sz="1600" spc="13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单击此处添 </a:t>
            </a:r>
            <a:r>
              <a:rPr sz="1600" spc="13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加文本具体 </a:t>
            </a:r>
            <a:r>
              <a:rPr sz="1600" spc="13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内容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0811" y="1336547"/>
            <a:ext cx="1615439" cy="256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880360" y="1345691"/>
            <a:ext cx="1616964" cy="25648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237988" y="1336547"/>
            <a:ext cx="1658112" cy="25664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680959" y="1345691"/>
            <a:ext cx="1615440" cy="25648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0225405" y="2206531"/>
            <a:ext cx="1105535" cy="85344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600" spc="13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单击此处添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sz="1600" spc="13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加文本具体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635" algn="ctr">
              <a:lnSpc>
                <a:spcPct val="100000"/>
              </a:lnSpc>
              <a:spcBef>
                <a:spcPts val="390"/>
              </a:spcBef>
            </a:pPr>
            <a:r>
              <a:rPr sz="1600" spc="13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内容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970007" y="1345691"/>
            <a:ext cx="1615567" cy="25648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9970135" y="4426585"/>
            <a:ext cx="1955800" cy="1292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30000"/>
              </a:lnSpc>
              <a:spcBef>
                <a:spcPts val="100"/>
              </a:spcBef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Prof. Dr. Mazhar  Mughal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marL="245745" marR="239395" algn="ctr">
              <a:lnSpc>
                <a:spcPct val="13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经济学教授 研究员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580"/>
              </a:spcBef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经济科学博士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8919718" y="375615"/>
            <a:ext cx="20078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3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师资力量</a:t>
            </a:r>
            <a:endParaRPr sz="3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-119380" y="4350385"/>
            <a:ext cx="26555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张亚光教授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博士生导师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北京大学经济学院副院长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北京大学经济学院副教授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经济学博士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360295" y="4350385"/>
            <a:ext cx="26555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孙利沿教授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硕士生导师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北京理工大学管理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与经济学院副教授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会计专业硕士生导师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748530" y="4426585"/>
            <a:ext cx="265557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马宝龙教授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博士生导师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北京理工大学教授、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博士生导师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北京理工大学管理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与经济学院市场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营销方向责任教授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管理学博士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085965" y="4350385"/>
            <a:ext cx="29686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Prof. Dr. Youssef ERRAMI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院长 – 波城商学院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创新管理学教授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波城商学院教学与研究系主任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经济管理资源中心研究员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及委员会当选成员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888990" cy="6858000"/>
          </a:xfrm>
          <a:custGeom>
            <a:avLst/>
            <a:gdLst/>
            <a:ahLst/>
            <a:cxnLst/>
            <a:rect l="l" t="t" r="r" b="b"/>
            <a:pathLst>
              <a:path w="5888990" h="6858000">
                <a:moveTo>
                  <a:pt x="0" y="6858000"/>
                </a:moveTo>
                <a:lnTo>
                  <a:pt x="5888736" y="6858000"/>
                </a:lnTo>
                <a:lnTo>
                  <a:pt x="58887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FBF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888735" y="0"/>
            <a:ext cx="6303645" cy="6858000"/>
          </a:xfrm>
          <a:custGeom>
            <a:avLst/>
            <a:gdLst/>
            <a:ahLst/>
            <a:cxnLst/>
            <a:rect l="l" t="t" r="r" b="b"/>
            <a:pathLst>
              <a:path w="6303645" h="6858000">
                <a:moveTo>
                  <a:pt x="0" y="6858000"/>
                </a:moveTo>
                <a:lnTo>
                  <a:pt x="6303264" y="6858000"/>
                </a:lnTo>
                <a:lnTo>
                  <a:pt x="630326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9D9D9">
              <a:alpha val="56077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4592" y="1530096"/>
            <a:ext cx="3599688" cy="210769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32859" y="1530096"/>
            <a:ext cx="1764791" cy="2107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4592" y="3709415"/>
            <a:ext cx="1764792" cy="21076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97964" y="3709415"/>
            <a:ext cx="3599688" cy="21076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061831" y="404876"/>
            <a:ext cx="225044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3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证书含金量</a:t>
            </a:r>
            <a:endParaRPr sz="3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91453" y="1382174"/>
            <a:ext cx="5494020" cy="481330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745"/>
              </a:spcBef>
              <a:buFont typeface="Wingdings" panose="05000000000000000000"/>
              <a:buChar char="⚫"/>
              <a:tabLst>
                <a:tab pos="299720" algn="l"/>
              </a:tabLst>
            </a:pPr>
            <a:r>
              <a:rPr sz="1800" spc="300" dirty="0">
                <a:latin typeface="微软雅黑" panose="020B0503020204020204" charset="-122"/>
                <a:cs typeface="微软雅黑" panose="020B0503020204020204" charset="-122"/>
              </a:rPr>
              <a:t>海归留学硕士身份，北京积分落户加分，</a:t>
            </a:r>
            <a:r>
              <a:rPr sz="1800" spc="-90" dirty="0">
                <a:latin typeface="微软雅黑" panose="020B0503020204020204" charset="-122"/>
                <a:cs typeface="微软雅黑" panose="020B0503020204020204" charset="-122"/>
              </a:rPr>
              <a:t>上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>
              <a:lnSpc>
                <a:spcPct val="100000"/>
              </a:lnSpc>
              <a:spcBef>
                <a:spcPts val="645"/>
              </a:spcBef>
            </a:pPr>
            <a:r>
              <a:rPr sz="1800" spc="300" dirty="0">
                <a:latin typeface="微软雅黑" panose="020B0503020204020204" charset="-122"/>
                <a:cs typeface="微软雅黑" panose="020B0503020204020204" charset="-122"/>
              </a:rPr>
              <a:t>市公司备案，政府及体制内竞</a:t>
            </a:r>
            <a:r>
              <a:rPr sz="1800" spc="270" dirty="0">
                <a:latin typeface="微软雅黑" panose="020B0503020204020204" charset="-122"/>
                <a:cs typeface="微软雅黑" panose="020B0503020204020204" charset="-122"/>
              </a:rPr>
              <a:t>聘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；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marR="5080" indent="-287020" algn="just">
              <a:lnSpc>
                <a:spcPct val="130000"/>
              </a:lnSpc>
              <a:spcBef>
                <a:spcPts val="1000"/>
              </a:spcBef>
              <a:buFont typeface="Wingdings" panose="05000000000000000000"/>
              <a:buChar char="⚫"/>
              <a:tabLst>
                <a:tab pos="299720" algn="l"/>
              </a:tabLst>
            </a:pPr>
            <a:r>
              <a:rPr sz="1800" spc="300" dirty="0">
                <a:latin typeface="微软雅黑" panose="020B0503020204020204" charset="-122"/>
                <a:cs typeface="微软雅黑" panose="020B0503020204020204" charset="-122"/>
              </a:rPr>
              <a:t>档案入国家人事部人才流动中心专业人才</a:t>
            </a:r>
            <a:r>
              <a:rPr sz="1800" spc="-175" dirty="0">
                <a:latin typeface="微软雅黑" panose="020B0503020204020204" charset="-122"/>
                <a:cs typeface="微软雅黑" panose="020B0503020204020204" charset="-122"/>
              </a:rPr>
              <a:t>库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(  </a:t>
            </a:r>
            <a:r>
              <a:rPr sz="1800" spc="300" dirty="0">
                <a:latin typeface="微软雅黑" panose="020B0503020204020204" charset="-122"/>
                <a:cs typeface="微软雅黑" panose="020B0503020204020204" charset="-122"/>
              </a:rPr>
              <a:t>可网上查</a:t>
            </a:r>
            <a:r>
              <a:rPr sz="1800" spc="295" dirty="0">
                <a:latin typeface="微软雅黑" panose="020B0503020204020204" charset="-122"/>
                <a:cs typeface="微软雅黑" panose="020B0503020204020204" charset="-122"/>
              </a:rPr>
              <a:t>询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)</a:t>
            </a:r>
            <a:r>
              <a:rPr sz="1800" spc="-28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800" spc="-28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spc="300" dirty="0">
                <a:latin typeface="微软雅黑" panose="020B0503020204020204" charset="-122"/>
                <a:cs typeface="微软雅黑" panose="020B0503020204020204" charset="-122"/>
              </a:rPr>
              <a:t>可作为应聘晋升、职称评审等 的重要依</a:t>
            </a:r>
            <a:r>
              <a:rPr sz="1800" spc="295" dirty="0">
                <a:latin typeface="微软雅黑" panose="020B0503020204020204" charset="-122"/>
                <a:cs typeface="微软雅黑" panose="020B0503020204020204" charset="-122"/>
              </a:rPr>
              <a:t>据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;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7020">
              <a:lnSpc>
                <a:spcPct val="100000"/>
              </a:lnSpc>
              <a:spcBef>
                <a:spcPts val="1660"/>
              </a:spcBef>
              <a:buFont typeface="Wingdings" panose="05000000000000000000"/>
              <a:buChar char="⚫"/>
              <a:tabLst>
                <a:tab pos="299720" algn="l"/>
              </a:tabLst>
            </a:pPr>
            <a:r>
              <a:rPr sz="1800" spc="300" dirty="0">
                <a:latin typeface="微软雅黑" panose="020B0503020204020204" charset="-122"/>
                <a:cs typeface="微软雅黑" panose="020B0503020204020204" charset="-122"/>
              </a:rPr>
              <a:t>持有者申请国外移民时可享受学历加分待</a:t>
            </a:r>
            <a:r>
              <a:rPr sz="1800" spc="-90" dirty="0">
                <a:latin typeface="微软雅黑" panose="020B0503020204020204" charset="-122"/>
                <a:cs typeface="微软雅黑" panose="020B0503020204020204" charset="-122"/>
              </a:rPr>
              <a:t>遇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;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marR="67310" indent="-287020" algn="just">
              <a:lnSpc>
                <a:spcPct val="130000"/>
              </a:lnSpc>
              <a:spcBef>
                <a:spcPts val="995"/>
              </a:spcBef>
              <a:buFont typeface="Wingdings" panose="05000000000000000000"/>
              <a:buChar char="⚫"/>
              <a:tabLst>
                <a:tab pos="299720" algn="l"/>
              </a:tabLst>
            </a:pPr>
            <a:r>
              <a:rPr sz="1800" spc="300" dirty="0">
                <a:latin typeface="微软雅黑" panose="020B0503020204020204" charset="-122"/>
                <a:cs typeface="微软雅黑" panose="020B0503020204020204" charset="-122"/>
              </a:rPr>
              <a:t>购买减免车</a:t>
            </a:r>
            <a:r>
              <a:rPr sz="1800" spc="290" dirty="0">
                <a:latin typeface="微软雅黑" panose="020B0503020204020204" charset="-122"/>
                <a:cs typeface="微软雅黑" panose="020B0503020204020204" charset="-122"/>
              </a:rPr>
              <a:t>价</a:t>
            </a:r>
            <a:r>
              <a:rPr sz="1800" spc="200" dirty="0">
                <a:latin typeface="微软雅黑" panose="020B0503020204020204" charset="-122"/>
                <a:cs typeface="微软雅黑" panose="020B0503020204020204" charset="-122"/>
              </a:rPr>
              <a:t>20%</a:t>
            </a:r>
            <a:r>
              <a:rPr sz="1800" spc="-26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spc="300" dirty="0">
                <a:latin typeface="微软雅黑" panose="020B0503020204020204" charset="-122"/>
                <a:cs typeface="微软雅黑" panose="020B0503020204020204" charset="-122"/>
              </a:rPr>
              <a:t>左右的免税车、创业免</a:t>
            </a:r>
            <a:r>
              <a:rPr sz="1800" spc="-1060" dirty="0">
                <a:latin typeface="微软雅黑" panose="020B0503020204020204" charset="-122"/>
                <a:cs typeface="微软雅黑" panose="020B0503020204020204" charset="-122"/>
              </a:rPr>
              <a:t>税 </a:t>
            </a:r>
            <a:r>
              <a:rPr sz="1800" spc="300" dirty="0">
                <a:latin typeface="微软雅黑" panose="020B0503020204020204" charset="-122"/>
                <a:cs typeface="微软雅黑" panose="020B0503020204020204" charset="-122"/>
              </a:rPr>
              <a:t>和房租、并可申请政府资金支持，教育部正 规备案留学机构推荐，统一签署留学协议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；</a:t>
            </a:r>
            <a:r>
              <a:rPr sz="1800" spc="-23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marR="115570" indent="-287020" algn="just">
              <a:lnSpc>
                <a:spcPct val="130000"/>
              </a:lnSpc>
              <a:spcBef>
                <a:spcPts val="995"/>
              </a:spcBef>
              <a:buFont typeface="Wingdings" panose="05000000000000000000"/>
              <a:buChar char="⚫"/>
              <a:tabLst>
                <a:tab pos="299720" algn="l"/>
              </a:tabLst>
            </a:pPr>
            <a:r>
              <a:rPr sz="1800" spc="300" dirty="0">
                <a:latin typeface="微软雅黑" panose="020B0503020204020204" charset="-122"/>
                <a:cs typeface="微软雅黑" panose="020B0503020204020204" charset="-122"/>
              </a:rPr>
              <a:t>取得《国外学历学位认证书》后，以海外</a:t>
            </a:r>
            <a:r>
              <a:rPr sz="1800" spc="-1045" dirty="0">
                <a:latin typeface="微软雅黑" panose="020B0503020204020204" charset="-122"/>
                <a:cs typeface="微软雅黑" panose="020B0503020204020204" charset="-122"/>
              </a:rPr>
              <a:t>留 </a:t>
            </a:r>
            <a:r>
              <a:rPr sz="1800" spc="300" dirty="0">
                <a:latin typeface="微软雅黑" panose="020B0503020204020204" charset="-122"/>
                <a:cs typeface="微软雅黑" panose="020B0503020204020204" charset="-122"/>
              </a:rPr>
              <a:t>学生归国人员身份，享受在国内就业、创业 </a:t>
            </a:r>
            <a:r>
              <a:rPr sz="1800" spc="300" dirty="0">
                <a:latin typeface="微软雅黑" panose="020B0503020204020204" charset="-122"/>
                <a:cs typeface="微软雅黑" panose="020B0503020204020204" charset="-122"/>
              </a:rPr>
              <a:t>利好政</a:t>
            </a:r>
            <a:r>
              <a:rPr sz="1800" spc="290" dirty="0">
                <a:latin typeface="微软雅黑" panose="020B0503020204020204" charset="-122"/>
                <a:cs typeface="微软雅黑" panose="020B0503020204020204" charset="-122"/>
              </a:rPr>
              <a:t>策</a:t>
            </a:r>
            <a:r>
              <a:rPr sz="1800" b="1" dirty="0"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924800" cy="6852284"/>
          </a:xfrm>
          <a:custGeom>
            <a:avLst/>
            <a:gdLst/>
            <a:ahLst/>
            <a:cxnLst/>
            <a:rect l="l" t="t" r="r" b="b"/>
            <a:pathLst>
              <a:path w="7924800" h="6852284">
                <a:moveTo>
                  <a:pt x="7892999" y="0"/>
                </a:moveTo>
                <a:lnTo>
                  <a:pt x="0" y="0"/>
                </a:lnTo>
                <a:lnTo>
                  <a:pt x="0" y="6851903"/>
                </a:lnTo>
                <a:lnTo>
                  <a:pt x="5278120" y="6851903"/>
                </a:lnTo>
                <a:lnTo>
                  <a:pt x="5337157" y="6797242"/>
                </a:lnTo>
                <a:lnTo>
                  <a:pt x="5371313" y="6765101"/>
                </a:lnTo>
                <a:lnTo>
                  <a:pt x="5405351" y="6732621"/>
                </a:lnTo>
                <a:lnTo>
                  <a:pt x="5439269" y="6699802"/>
                </a:lnTo>
                <a:lnTo>
                  <a:pt x="5473066" y="6666646"/>
                </a:lnTo>
                <a:lnTo>
                  <a:pt x="5506738" y="6633152"/>
                </a:lnTo>
                <a:lnTo>
                  <a:pt x="5540285" y="6599322"/>
                </a:lnTo>
                <a:lnTo>
                  <a:pt x="5573703" y="6565157"/>
                </a:lnTo>
                <a:lnTo>
                  <a:pt x="5606992" y="6530657"/>
                </a:lnTo>
                <a:lnTo>
                  <a:pt x="5640149" y="6495822"/>
                </a:lnTo>
                <a:lnTo>
                  <a:pt x="5673172" y="6460654"/>
                </a:lnTo>
                <a:lnTo>
                  <a:pt x="5706060" y="6425154"/>
                </a:lnTo>
                <a:lnTo>
                  <a:pt x="5738810" y="6389321"/>
                </a:lnTo>
                <a:lnTo>
                  <a:pt x="5771420" y="6353157"/>
                </a:lnTo>
                <a:lnTo>
                  <a:pt x="5803889" y="6316663"/>
                </a:lnTo>
                <a:lnTo>
                  <a:pt x="5836214" y="6279839"/>
                </a:lnTo>
                <a:lnTo>
                  <a:pt x="5868394" y="6242686"/>
                </a:lnTo>
                <a:lnTo>
                  <a:pt x="5900426" y="6205204"/>
                </a:lnTo>
                <a:lnTo>
                  <a:pt x="5932308" y="6167395"/>
                </a:lnTo>
                <a:lnTo>
                  <a:pt x="5964040" y="6129259"/>
                </a:lnTo>
                <a:lnTo>
                  <a:pt x="5995618" y="6090797"/>
                </a:lnTo>
                <a:lnTo>
                  <a:pt x="6027040" y="6052009"/>
                </a:lnTo>
                <a:lnTo>
                  <a:pt x="6058305" y="6012897"/>
                </a:lnTo>
                <a:lnTo>
                  <a:pt x="6089411" y="5973460"/>
                </a:lnTo>
                <a:lnTo>
                  <a:pt x="6120356" y="5933701"/>
                </a:lnTo>
                <a:lnTo>
                  <a:pt x="6151138" y="5893618"/>
                </a:lnTo>
                <a:lnTo>
                  <a:pt x="6181754" y="5853214"/>
                </a:lnTo>
                <a:lnTo>
                  <a:pt x="6212203" y="5812489"/>
                </a:lnTo>
                <a:lnTo>
                  <a:pt x="6242484" y="5771443"/>
                </a:lnTo>
                <a:lnTo>
                  <a:pt x="6272593" y="5730078"/>
                </a:lnTo>
                <a:lnTo>
                  <a:pt x="6302529" y="5688394"/>
                </a:lnTo>
                <a:lnTo>
                  <a:pt x="6332290" y="5646391"/>
                </a:lnTo>
                <a:lnTo>
                  <a:pt x="6361874" y="5604071"/>
                </a:lnTo>
                <a:lnTo>
                  <a:pt x="6391280" y="5561435"/>
                </a:lnTo>
                <a:lnTo>
                  <a:pt x="6420504" y="5518482"/>
                </a:lnTo>
                <a:lnTo>
                  <a:pt x="6449546" y="5475214"/>
                </a:lnTo>
                <a:lnTo>
                  <a:pt x="6478402" y="5431631"/>
                </a:lnTo>
                <a:lnTo>
                  <a:pt x="6507073" y="5387734"/>
                </a:lnTo>
                <a:lnTo>
                  <a:pt x="6535554" y="5343524"/>
                </a:lnTo>
                <a:lnTo>
                  <a:pt x="6563845" y="5299002"/>
                </a:lnTo>
                <a:lnTo>
                  <a:pt x="6591943" y="5254168"/>
                </a:lnTo>
                <a:lnTo>
                  <a:pt x="6619846" y="5209023"/>
                </a:lnTo>
                <a:lnTo>
                  <a:pt x="6647553" y="5163568"/>
                </a:lnTo>
                <a:lnTo>
                  <a:pt x="6675061" y="5117803"/>
                </a:lnTo>
                <a:lnTo>
                  <a:pt x="6702369" y="5071730"/>
                </a:lnTo>
                <a:lnTo>
                  <a:pt x="6729474" y="5025348"/>
                </a:lnTo>
                <a:lnTo>
                  <a:pt x="6756375" y="4978659"/>
                </a:lnTo>
                <a:lnTo>
                  <a:pt x="6783070" y="4931664"/>
                </a:lnTo>
                <a:lnTo>
                  <a:pt x="6808816" y="4885778"/>
                </a:lnTo>
                <a:lnTo>
                  <a:pt x="6834265" y="4839784"/>
                </a:lnTo>
                <a:lnTo>
                  <a:pt x="6859417" y="4793683"/>
                </a:lnTo>
                <a:lnTo>
                  <a:pt x="6884272" y="4747479"/>
                </a:lnTo>
                <a:lnTo>
                  <a:pt x="6908830" y="4701173"/>
                </a:lnTo>
                <a:lnTo>
                  <a:pt x="6933092" y="4654768"/>
                </a:lnTo>
                <a:lnTo>
                  <a:pt x="6957057" y="4608265"/>
                </a:lnTo>
                <a:lnTo>
                  <a:pt x="6980726" y="4561668"/>
                </a:lnTo>
                <a:lnTo>
                  <a:pt x="7004099" y="4514978"/>
                </a:lnTo>
                <a:lnTo>
                  <a:pt x="7027176" y="4468199"/>
                </a:lnTo>
                <a:lnTo>
                  <a:pt x="7049956" y="4421331"/>
                </a:lnTo>
                <a:lnTo>
                  <a:pt x="7072441" y="4374377"/>
                </a:lnTo>
                <a:lnTo>
                  <a:pt x="7094630" y="4327340"/>
                </a:lnTo>
                <a:lnTo>
                  <a:pt x="7116524" y="4280223"/>
                </a:lnTo>
                <a:lnTo>
                  <a:pt x="7138122" y="4233026"/>
                </a:lnTo>
                <a:lnTo>
                  <a:pt x="7159424" y="4185753"/>
                </a:lnTo>
                <a:lnTo>
                  <a:pt x="7180432" y="4138405"/>
                </a:lnTo>
                <a:lnTo>
                  <a:pt x="7201144" y="4090986"/>
                </a:lnTo>
                <a:lnTo>
                  <a:pt x="7221561" y="4043497"/>
                </a:lnTo>
                <a:lnTo>
                  <a:pt x="7241684" y="3995940"/>
                </a:lnTo>
                <a:lnTo>
                  <a:pt x="7261512" y="3948319"/>
                </a:lnTo>
                <a:lnTo>
                  <a:pt x="7281045" y="3900634"/>
                </a:lnTo>
                <a:lnTo>
                  <a:pt x="7300284" y="3852889"/>
                </a:lnTo>
                <a:lnTo>
                  <a:pt x="7319228" y="3805086"/>
                </a:lnTo>
                <a:lnTo>
                  <a:pt x="7337878" y="3757227"/>
                </a:lnTo>
                <a:lnTo>
                  <a:pt x="7356234" y="3709314"/>
                </a:lnTo>
                <a:lnTo>
                  <a:pt x="7374296" y="3661349"/>
                </a:lnTo>
                <a:lnTo>
                  <a:pt x="7392064" y="3613336"/>
                </a:lnTo>
                <a:lnTo>
                  <a:pt x="7409539" y="3565276"/>
                </a:lnTo>
                <a:lnTo>
                  <a:pt x="7426720" y="3517171"/>
                </a:lnTo>
                <a:lnTo>
                  <a:pt x="7443607" y="3469023"/>
                </a:lnTo>
                <a:lnTo>
                  <a:pt x="7460201" y="3420836"/>
                </a:lnTo>
                <a:lnTo>
                  <a:pt x="7476502" y="3372611"/>
                </a:lnTo>
                <a:lnTo>
                  <a:pt x="7492510" y="3324351"/>
                </a:lnTo>
                <a:lnTo>
                  <a:pt x="7508225" y="3276057"/>
                </a:lnTo>
                <a:lnTo>
                  <a:pt x="7523647" y="3227733"/>
                </a:lnTo>
                <a:lnTo>
                  <a:pt x="7538776" y="3179380"/>
                </a:lnTo>
                <a:lnTo>
                  <a:pt x="7553613" y="3131001"/>
                </a:lnTo>
                <a:lnTo>
                  <a:pt x="7568158" y="3082597"/>
                </a:lnTo>
                <a:lnTo>
                  <a:pt x="7582409" y="3034172"/>
                </a:lnTo>
                <a:lnTo>
                  <a:pt x="7596369" y="2985728"/>
                </a:lnTo>
                <a:lnTo>
                  <a:pt x="7610037" y="2937266"/>
                </a:lnTo>
                <a:lnTo>
                  <a:pt x="7623413" y="2888789"/>
                </a:lnTo>
                <a:lnTo>
                  <a:pt x="7636497" y="2840300"/>
                </a:lnTo>
                <a:lnTo>
                  <a:pt x="7649289" y="2791800"/>
                </a:lnTo>
                <a:lnTo>
                  <a:pt x="7661789" y="2743293"/>
                </a:lnTo>
                <a:lnTo>
                  <a:pt x="7673998" y="2694779"/>
                </a:lnTo>
                <a:lnTo>
                  <a:pt x="7685916" y="2646262"/>
                </a:lnTo>
                <a:lnTo>
                  <a:pt x="7697543" y="2597744"/>
                </a:lnTo>
                <a:lnTo>
                  <a:pt x="7708878" y="2549227"/>
                </a:lnTo>
                <a:lnTo>
                  <a:pt x="7719923" y="2500713"/>
                </a:lnTo>
                <a:lnTo>
                  <a:pt x="7730677" y="2452205"/>
                </a:lnTo>
                <a:lnTo>
                  <a:pt x="7741140" y="2403705"/>
                </a:lnTo>
                <a:lnTo>
                  <a:pt x="7751312" y="2355215"/>
                </a:lnTo>
                <a:lnTo>
                  <a:pt x="7761195" y="2306737"/>
                </a:lnTo>
                <a:lnTo>
                  <a:pt x="7770786" y="2258275"/>
                </a:lnTo>
                <a:lnTo>
                  <a:pt x="7780088" y="2209829"/>
                </a:lnTo>
                <a:lnTo>
                  <a:pt x="7789099" y="2161403"/>
                </a:lnTo>
                <a:lnTo>
                  <a:pt x="7797821" y="2112998"/>
                </a:lnTo>
                <a:lnTo>
                  <a:pt x="7806253" y="2064617"/>
                </a:lnTo>
                <a:lnTo>
                  <a:pt x="7814395" y="2016262"/>
                </a:lnTo>
                <a:lnTo>
                  <a:pt x="7822247" y="1967936"/>
                </a:lnTo>
                <a:lnTo>
                  <a:pt x="7829810" y="1919641"/>
                </a:lnTo>
                <a:lnTo>
                  <a:pt x="7837084" y="1871378"/>
                </a:lnTo>
                <a:lnTo>
                  <a:pt x="7844069" y="1823151"/>
                </a:lnTo>
                <a:lnTo>
                  <a:pt x="7850764" y="1774962"/>
                </a:lnTo>
                <a:lnTo>
                  <a:pt x="7857171" y="1726812"/>
                </a:lnTo>
                <a:lnTo>
                  <a:pt x="7863288" y="1678704"/>
                </a:lnTo>
                <a:lnTo>
                  <a:pt x="7869117" y="1630641"/>
                </a:lnTo>
                <a:lnTo>
                  <a:pt x="7874658" y="1582625"/>
                </a:lnTo>
                <a:lnTo>
                  <a:pt x="7879910" y="1534658"/>
                </a:lnTo>
                <a:lnTo>
                  <a:pt x="7884874" y="1486741"/>
                </a:lnTo>
                <a:lnTo>
                  <a:pt x="7889549" y="1438879"/>
                </a:lnTo>
                <a:lnTo>
                  <a:pt x="7893937" y="1391072"/>
                </a:lnTo>
                <a:lnTo>
                  <a:pt x="7898036" y="1343324"/>
                </a:lnTo>
                <a:lnTo>
                  <a:pt x="7901848" y="1295635"/>
                </a:lnTo>
                <a:lnTo>
                  <a:pt x="7905372" y="1248010"/>
                </a:lnTo>
                <a:lnTo>
                  <a:pt x="7908609" y="1200449"/>
                </a:lnTo>
                <a:lnTo>
                  <a:pt x="7911558" y="1152956"/>
                </a:lnTo>
                <a:lnTo>
                  <a:pt x="7914220" y="1105533"/>
                </a:lnTo>
                <a:lnTo>
                  <a:pt x="7916594" y="1058181"/>
                </a:lnTo>
                <a:lnTo>
                  <a:pt x="7918682" y="1010903"/>
                </a:lnTo>
                <a:lnTo>
                  <a:pt x="7920483" y="963702"/>
                </a:lnTo>
                <a:lnTo>
                  <a:pt x="7921997" y="916579"/>
                </a:lnTo>
                <a:lnTo>
                  <a:pt x="7923224" y="869537"/>
                </a:lnTo>
                <a:lnTo>
                  <a:pt x="7924165" y="822578"/>
                </a:lnTo>
                <a:lnTo>
                  <a:pt x="7924800" y="758444"/>
                </a:lnTo>
                <a:lnTo>
                  <a:pt x="7924800" y="595249"/>
                </a:lnTo>
                <a:lnTo>
                  <a:pt x="7923993" y="544978"/>
                </a:lnTo>
                <a:lnTo>
                  <a:pt x="7922845" y="494819"/>
                </a:lnTo>
                <a:lnTo>
                  <a:pt x="7921357" y="444773"/>
                </a:lnTo>
                <a:lnTo>
                  <a:pt x="7919531" y="394847"/>
                </a:lnTo>
                <a:lnTo>
                  <a:pt x="7917371" y="345045"/>
                </a:lnTo>
                <a:lnTo>
                  <a:pt x="7914878" y="295370"/>
                </a:lnTo>
                <a:lnTo>
                  <a:pt x="7912054" y="245827"/>
                </a:lnTo>
                <a:lnTo>
                  <a:pt x="7908901" y="196421"/>
                </a:lnTo>
                <a:lnTo>
                  <a:pt x="7905422" y="147157"/>
                </a:lnTo>
                <a:lnTo>
                  <a:pt x="7901619" y="98038"/>
                </a:lnTo>
                <a:lnTo>
                  <a:pt x="7897494" y="49068"/>
                </a:lnTo>
                <a:lnTo>
                  <a:pt x="7893050" y="253"/>
                </a:lnTo>
                <a:lnTo>
                  <a:pt x="7892999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060703"/>
            <a:ext cx="7619999" cy="473659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149208" y="1831086"/>
            <a:ext cx="3339465" cy="4330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22225" indent="-287020" algn="just">
              <a:lnSpc>
                <a:spcPct val="130000"/>
              </a:lnSpc>
              <a:spcBef>
                <a:spcPts val="100"/>
              </a:spcBef>
              <a:buFont typeface="Wingdings" panose="05000000000000000000"/>
              <a:buChar char="⚫"/>
              <a:tabLst>
                <a:tab pos="299720" algn="l"/>
              </a:tabLst>
            </a:pPr>
            <a:r>
              <a:rPr sz="1800" spc="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申</a:t>
            </a:r>
            <a:r>
              <a:rPr sz="18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请</a:t>
            </a:r>
            <a:r>
              <a:rPr sz="1800" spc="38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spc="13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ESC</a:t>
            </a:r>
            <a:r>
              <a:rPr sz="1800" spc="37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spc="7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PAU</a:t>
            </a:r>
            <a:r>
              <a:rPr sz="1800" spc="49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spc="13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MBA</a:t>
            </a:r>
            <a:r>
              <a:rPr sz="1800" spc="-31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spc="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800" spc="-114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须 </a:t>
            </a:r>
            <a:r>
              <a:rPr sz="1800" spc="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符合以下条件中的一项</a:t>
            </a:r>
            <a:r>
              <a:rPr sz="18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800" spc="-33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7020">
              <a:lnSpc>
                <a:spcPct val="100000"/>
              </a:lnSpc>
              <a:spcBef>
                <a:spcPts val="1640"/>
              </a:spcBef>
              <a:buFont typeface="Wingdings" panose="05000000000000000000"/>
              <a:buChar char="⚫"/>
              <a:tabLst>
                <a:tab pos="299720" algn="l"/>
              </a:tabLst>
            </a:pPr>
            <a:r>
              <a:rPr sz="1800" spc="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本科学位或同等学历，</a:t>
            </a:r>
            <a:r>
              <a:rPr sz="1800" spc="18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具</a:t>
            </a:r>
            <a:r>
              <a:rPr sz="1800" spc="-127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有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>
              <a:lnSpc>
                <a:spcPct val="100000"/>
              </a:lnSpc>
              <a:spcBef>
                <a:spcPts val="655"/>
              </a:spcBef>
            </a:pPr>
            <a:r>
              <a:rPr sz="18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3</a:t>
            </a:r>
            <a:r>
              <a:rPr sz="1800" spc="-33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spc="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年以上工作经验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marR="5715" indent="-287020" algn="just">
              <a:lnSpc>
                <a:spcPct val="130000"/>
              </a:lnSpc>
              <a:spcBef>
                <a:spcPts val="1005"/>
              </a:spcBef>
              <a:buFont typeface="Wingdings" panose="05000000000000000000"/>
              <a:buChar char="⚫"/>
              <a:tabLst>
                <a:tab pos="299720" algn="l"/>
              </a:tabLst>
            </a:pPr>
            <a:r>
              <a:rPr sz="1800" spc="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政府官员、企业主及大</a:t>
            </a:r>
            <a:r>
              <a:rPr sz="1800" spc="19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型</a:t>
            </a:r>
            <a:r>
              <a:rPr sz="1800" spc="-133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企 </a:t>
            </a:r>
            <a:r>
              <a:rPr sz="1800" spc="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业中高层管理者，富有</a:t>
            </a:r>
            <a:r>
              <a:rPr sz="1800" spc="19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创</a:t>
            </a:r>
            <a:r>
              <a:rPr sz="18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新 </a:t>
            </a:r>
            <a:r>
              <a:rPr sz="1800" spc="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意识，有突出贡献的管</a:t>
            </a:r>
            <a:r>
              <a:rPr sz="1800" spc="19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理</a:t>
            </a:r>
            <a:r>
              <a:rPr sz="18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人 </a:t>
            </a:r>
            <a:r>
              <a:rPr sz="1800" spc="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才优先考虑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marR="5080" indent="-287020" algn="just">
              <a:lnSpc>
                <a:spcPct val="130000"/>
              </a:lnSpc>
              <a:spcBef>
                <a:spcPts val="995"/>
              </a:spcBef>
              <a:buFont typeface="Wingdings" panose="05000000000000000000"/>
              <a:buChar char="⚫"/>
              <a:tabLst>
                <a:tab pos="299720" algn="l"/>
              </a:tabLst>
            </a:pPr>
            <a:r>
              <a:rPr sz="1800" spc="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具有海外留学背景（已</a:t>
            </a:r>
            <a:r>
              <a:rPr sz="1800" spc="19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获</a:t>
            </a:r>
            <a:r>
              <a:rPr sz="1800" spc="-133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本 </a:t>
            </a:r>
            <a:r>
              <a:rPr sz="1800" spc="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科学位）或国外大学访</a:t>
            </a:r>
            <a:r>
              <a:rPr sz="1800" spc="18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问</a:t>
            </a:r>
            <a:r>
              <a:rPr sz="18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学 </a:t>
            </a:r>
            <a:r>
              <a:rPr sz="1800" spc="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者（同等本科学历）者</a:t>
            </a:r>
            <a:r>
              <a:rPr sz="1800" spc="19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优</a:t>
            </a:r>
            <a:r>
              <a:rPr sz="18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先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40495" y="1060703"/>
            <a:ext cx="1478279" cy="399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540495" y="1060703"/>
            <a:ext cx="1478280" cy="399415"/>
          </a:xfrm>
          <a:custGeom>
            <a:avLst/>
            <a:gdLst/>
            <a:ahLst/>
            <a:cxnLst/>
            <a:rect l="l" t="t" r="r" b="b"/>
            <a:pathLst>
              <a:path w="1478279" h="399415">
                <a:moveTo>
                  <a:pt x="0" y="0"/>
                </a:moveTo>
                <a:lnTo>
                  <a:pt x="1278635" y="0"/>
                </a:lnTo>
                <a:lnTo>
                  <a:pt x="1478279" y="199644"/>
                </a:lnTo>
                <a:lnTo>
                  <a:pt x="1278635" y="399288"/>
                </a:lnTo>
                <a:lnTo>
                  <a:pt x="0" y="39928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679942" y="1089787"/>
            <a:ext cx="10452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入学条件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67143" y="2339339"/>
            <a:ext cx="4317492" cy="215950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865619" y="4678679"/>
            <a:ext cx="4320539" cy="21793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867143" y="0"/>
            <a:ext cx="4317492" cy="2159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43712" y="3997452"/>
            <a:ext cx="1935480" cy="3870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43712" y="3997452"/>
            <a:ext cx="1935480" cy="387350"/>
          </a:xfrm>
          <a:custGeom>
            <a:avLst/>
            <a:gdLst/>
            <a:ahLst/>
            <a:cxnLst/>
            <a:rect l="l" t="t" r="r" b="b"/>
            <a:pathLst>
              <a:path w="1935480" h="387350">
                <a:moveTo>
                  <a:pt x="0" y="0"/>
                </a:moveTo>
                <a:lnTo>
                  <a:pt x="1741932" y="0"/>
                </a:lnTo>
                <a:lnTo>
                  <a:pt x="1935480" y="193548"/>
                </a:lnTo>
                <a:lnTo>
                  <a:pt x="1741932" y="387096"/>
                </a:lnTo>
                <a:lnTo>
                  <a:pt x="0" y="38709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118108" y="4023486"/>
            <a:ext cx="13030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入学</a:t>
            </a:r>
            <a:r>
              <a:rPr sz="2000" b="1" spc="1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申请表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43712" y="2101595"/>
            <a:ext cx="1748027" cy="3870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43712" y="2101595"/>
            <a:ext cx="1748155" cy="387350"/>
          </a:xfrm>
          <a:custGeom>
            <a:avLst/>
            <a:gdLst/>
            <a:ahLst/>
            <a:cxnLst/>
            <a:rect l="l" t="t" r="r" b="b"/>
            <a:pathLst>
              <a:path w="1748155" h="387350">
                <a:moveTo>
                  <a:pt x="0" y="0"/>
                </a:moveTo>
                <a:lnTo>
                  <a:pt x="1554480" y="0"/>
                </a:lnTo>
                <a:lnTo>
                  <a:pt x="1748027" y="193548"/>
                </a:lnTo>
                <a:lnTo>
                  <a:pt x="1554480" y="387095"/>
                </a:lnTo>
                <a:lnTo>
                  <a:pt x="0" y="38709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26744" y="2126437"/>
            <a:ext cx="4488815" cy="11938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5285">
              <a:lnSpc>
                <a:spcPct val="100000"/>
              </a:lnSpc>
              <a:spcBef>
                <a:spcPts val="105"/>
              </a:spcBef>
            </a:pPr>
            <a:r>
              <a:rPr sz="2000" b="1" spc="1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时间安排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endParaRPr sz="2150"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0000"/>
              </a:lnSpc>
            </a:pPr>
            <a:r>
              <a:rPr sz="1800" b="1" spc="15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每年分春季班和</a:t>
            </a:r>
            <a:r>
              <a:rPr sz="1800" b="1" spc="14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秋</a:t>
            </a:r>
            <a:r>
              <a:rPr sz="1800" b="1" spc="15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季</a:t>
            </a:r>
            <a:r>
              <a:rPr sz="1800" b="1" spc="14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班</a:t>
            </a:r>
            <a:r>
              <a:rPr sz="1800" b="1" spc="15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sz="1800" b="1" spc="14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具</a:t>
            </a:r>
            <a:r>
              <a:rPr sz="1800" b="1" spc="15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体</a:t>
            </a:r>
            <a:r>
              <a:rPr sz="1800" b="1" spc="14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入</a:t>
            </a:r>
            <a:r>
              <a:rPr sz="1800" b="1" spc="15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学</a:t>
            </a:r>
            <a:r>
              <a:rPr sz="1800" b="1" spc="14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时</a:t>
            </a:r>
            <a:r>
              <a:rPr sz="1800" b="1" spc="15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间请 咨询教学中心）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6744" y="4810759"/>
            <a:ext cx="44888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5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完成入学申请表</a:t>
            </a:r>
            <a:r>
              <a:rPr sz="1800" b="1" spc="14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800" b="1" spc="15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填</a:t>
            </a:r>
            <a:r>
              <a:rPr sz="1800" b="1" spc="14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写</a:t>
            </a:r>
            <a:r>
              <a:rPr sz="1800" b="1" spc="15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sz="1800" b="1" spc="14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入</a:t>
            </a:r>
            <a:r>
              <a:rPr sz="1800" b="1" spc="15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学</a:t>
            </a:r>
            <a:r>
              <a:rPr sz="1800" b="1" spc="14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资</a:t>
            </a:r>
            <a:r>
              <a:rPr sz="1800" b="1" spc="15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格</a:t>
            </a:r>
            <a:r>
              <a:rPr sz="1800" b="1" spc="14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初</a:t>
            </a:r>
            <a:r>
              <a:rPr sz="1800" b="1" spc="15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审）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03554" y="1389634"/>
            <a:ext cx="1323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55" dirty="0">
                <a:latin typeface="微软雅黑" panose="020B0503020204020204" charset="-122"/>
                <a:cs typeface="微软雅黑" panose="020B0503020204020204" charset="-122"/>
              </a:rPr>
              <a:t>入学流程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2519680"/>
          </a:xfrm>
          <a:custGeom>
            <a:avLst/>
            <a:gdLst/>
            <a:ahLst/>
            <a:cxnLst/>
            <a:rect l="l" t="t" r="r" b="b"/>
            <a:pathLst>
              <a:path w="12192000" h="2519680">
                <a:moveTo>
                  <a:pt x="0" y="2519172"/>
                </a:moveTo>
                <a:lnTo>
                  <a:pt x="12192000" y="2519172"/>
                </a:lnTo>
                <a:lnTo>
                  <a:pt x="12192000" y="0"/>
                </a:lnTo>
                <a:lnTo>
                  <a:pt x="0" y="0"/>
                </a:lnTo>
                <a:lnTo>
                  <a:pt x="0" y="2519172"/>
                </a:lnTo>
                <a:close/>
              </a:path>
            </a:pathLst>
          </a:custGeom>
          <a:solidFill>
            <a:srgbClr val="EEED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070091"/>
            <a:ext cx="12192000" cy="788035"/>
          </a:xfrm>
          <a:custGeom>
            <a:avLst/>
            <a:gdLst/>
            <a:ahLst/>
            <a:cxnLst/>
            <a:rect l="l" t="t" r="r" b="b"/>
            <a:pathLst>
              <a:path w="12192000" h="788034">
                <a:moveTo>
                  <a:pt x="0" y="787907"/>
                </a:moveTo>
                <a:lnTo>
                  <a:pt x="12192000" y="787907"/>
                </a:lnTo>
                <a:lnTo>
                  <a:pt x="12192000" y="0"/>
                </a:lnTo>
                <a:lnTo>
                  <a:pt x="0" y="0"/>
                </a:lnTo>
                <a:lnTo>
                  <a:pt x="0" y="787907"/>
                </a:lnTo>
                <a:close/>
              </a:path>
            </a:pathLst>
          </a:custGeom>
          <a:solidFill>
            <a:srgbClr val="EEED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064508" y="5716523"/>
            <a:ext cx="4062984" cy="114147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064508" y="0"/>
            <a:ext cx="4062984" cy="1141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23" y="2519172"/>
            <a:ext cx="12189460" cy="3550920"/>
          </a:xfrm>
          <a:custGeom>
            <a:avLst/>
            <a:gdLst/>
            <a:ahLst/>
            <a:cxnLst/>
            <a:rect l="l" t="t" r="r" b="b"/>
            <a:pathLst>
              <a:path w="12189460" h="3550920">
                <a:moveTo>
                  <a:pt x="0" y="3550920"/>
                </a:moveTo>
                <a:lnTo>
                  <a:pt x="12188952" y="3550920"/>
                </a:lnTo>
                <a:lnTo>
                  <a:pt x="12188952" y="0"/>
                </a:lnTo>
                <a:lnTo>
                  <a:pt x="0" y="0"/>
                </a:lnTo>
                <a:lnTo>
                  <a:pt x="0" y="3550920"/>
                </a:lnTo>
                <a:close/>
              </a:path>
            </a:pathLst>
          </a:custGeom>
          <a:solidFill>
            <a:srgbClr val="092D3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20911" y="2115311"/>
            <a:ext cx="2859023" cy="3866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23188" y="2933700"/>
            <a:ext cx="836930" cy="838200"/>
          </a:xfrm>
          <a:custGeom>
            <a:avLst/>
            <a:gdLst/>
            <a:ahLst/>
            <a:cxnLst/>
            <a:rect l="l" t="t" r="r" b="b"/>
            <a:pathLst>
              <a:path w="836930" h="838200">
                <a:moveTo>
                  <a:pt x="418338" y="0"/>
                </a:moveTo>
                <a:lnTo>
                  <a:pt x="369955" y="2849"/>
                </a:lnTo>
                <a:lnTo>
                  <a:pt x="323105" y="11178"/>
                </a:lnTo>
                <a:lnTo>
                  <a:pt x="278118" y="24660"/>
                </a:lnTo>
                <a:lnTo>
                  <a:pt x="235320" y="42965"/>
                </a:lnTo>
                <a:lnTo>
                  <a:pt x="195040" y="65765"/>
                </a:lnTo>
                <a:lnTo>
                  <a:pt x="157607" y="92732"/>
                </a:lnTo>
                <a:lnTo>
                  <a:pt x="123348" y="123539"/>
                </a:lnTo>
                <a:lnTo>
                  <a:pt x="92592" y="157856"/>
                </a:lnTo>
                <a:lnTo>
                  <a:pt x="65668" y="195355"/>
                </a:lnTo>
                <a:lnTo>
                  <a:pt x="42903" y="235709"/>
                </a:lnTo>
                <a:lnTo>
                  <a:pt x="24625" y="278588"/>
                </a:lnTo>
                <a:lnTo>
                  <a:pt x="11163" y="323665"/>
                </a:lnTo>
                <a:lnTo>
                  <a:pt x="2845" y="370612"/>
                </a:lnTo>
                <a:lnTo>
                  <a:pt x="0" y="419100"/>
                </a:lnTo>
                <a:lnTo>
                  <a:pt x="2845" y="468315"/>
                </a:lnTo>
                <a:lnTo>
                  <a:pt x="11163" y="515774"/>
                </a:lnTo>
                <a:lnTo>
                  <a:pt x="24625" y="561173"/>
                </a:lnTo>
                <a:lnTo>
                  <a:pt x="42903" y="604212"/>
                </a:lnTo>
                <a:lnTo>
                  <a:pt x="65668" y="644587"/>
                </a:lnTo>
                <a:lnTo>
                  <a:pt x="92592" y="681996"/>
                </a:lnTo>
                <a:lnTo>
                  <a:pt x="123348" y="716137"/>
                </a:lnTo>
                <a:lnTo>
                  <a:pt x="157607" y="746706"/>
                </a:lnTo>
                <a:lnTo>
                  <a:pt x="195040" y="773402"/>
                </a:lnTo>
                <a:lnTo>
                  <a:pt x="235320" y="795923"/>
                </a:lnTo>
                <a:lnTo>
                  <a:pt x="278118" y="813965"/>
                </a:lnTo>
                <a:lnTo>
                  <a:pt x="323105" y="827227"/>
                </a:lnTo>
                <a:lnTo>
                  <a:pt x="369955" y="835406"/>
                </a:lnTo>
                <a:lnTo>
                  <a:pt x="418338" y="838200"/>
                </a:lnTo>
                <a:lnTo>
                  <a:pt x="467448" y="835406"/>
                </a:lnTo>
                <a:lnTo>
                  <a:pt x="514809" y="827227"/>
                </a:lnTo>
                <a:lnTo>
                  <a:pt x="560120" y="813965"/>
                </a:lnTo>
                <a:lnTo>
                  <a:pt x="603077" y="795923"/>
                </a:lnTo>
                <a:lnTo>
                  <a:pt x="643378" y="773402"/>
                </a:lnTo>
                <a:lnTo>
                  <a:pt x="663415" y="759079"/>
                </a:lnTo>
                <a:lnTo>
                  <a:pt x="418338" y="759079"/>
                </a:lnTo>
                <a:lnTo>
                  <a:pt x="372682" y="756013"/>
                </a:lnTo>
                <a:lnTo>
                  <a:pt x="328770" y="747071"/>
                </a:lnTo>
                <a:lnTo>
                  <a:pt x="287027" y="732639"/>
                </a:lnTo>
                <a:lnTo>
                  <a:pt x="247878" y="713100"/>
                </a:lnTo>
                <a:lnTo>
                  <a:pt x="211745" y="688839"/>
                </a:lnTo>
                <a:lnTo>
                  <a:pt x="179054" y="660241"/>
                </a:lnTo>
                <a:lnTo>
                  <a:pt x="150228" y="627690"/>
                </a:lnTo>
                <a:lnTo>
                  <a:pt x="125692" y="591570"/>
                </a:lnTo>
                <a:lnTo>
                  <a:pt x="105870" y="552267"/>
                </a:lnTo>
                <a:lnTo>
                  <a:pt x="91186" y="510164"/>
                </a:lnTo>
                <a:lnTo>
                  <a:pt x="82065" y="465647"/>
                </a:lnTo>
                <a:lnTo>
                  <a:pt x="78930" y="419100"/>
                </a:lnTo>
                <a:lnTo>
                  <a:pt x="82065" y="373379"/>
                </a:lnTo>
                <a:lnTo>
                  <a:pt x="91186" y="329402"/>
                </a:lnTo>
                <a:lnTo>
                  <a:pt x="105870" y="287593"/>
                </a:lnTo>
                <a:lnTo>
                  <a:pt x="125692" y="248379"/>
                </a:lnTo>
                <a:lnTo>
                  <a:pt x="150228" y="212184"/>
                </a:lnTo>
                <a:lnTo>
                  <a:pt x="179054" y="179435"/>
                </a:lnTo>
                <a:lnTo>
                  <a:pt x="211745" y="150556"/>
                </a:lnTo>
                <a:lnTo>
                  <a:pt x="247878" y="125974"/>
                </a:lnTo>
                <a:lnTo>
                  <a:pt x="287027" y="106114"/>
                </a:lnTo>
                <a:lnTo>
                  <a:pt x="328770" y="91401"/>
                </a:lnTo>
                <a:lnTo>
                  <a:pt x="372682" y="82262"/>
                </a:lnTo>
                <a:lnTo>
                  <a:pt x="418338" y="79121"/>
                </a:lnTo>
                <a:lnTo>
                  <a:pt x="661872" y="79121"/>
                </a:lnTo>
                <a:lnTo>
                  <a:pt x="643378" y="65765"/>
                </a:lnTo>
                <a:lnTo>
                  <a:pt x="603077" y="42965"/>
                </a:lnTo>
                <a:lnTo>
                  <a:pt x="560120" y="24660"/>
                </a:lnTo>
                <a:lnTo>
                  <a:pt x="514809" y="11178"/>
                </a:lnTo>
                <a:lnTo>
                  <a:pt x="467448" y="2849"/>
                </a:lnTo>
                <a:lnTo>
                  <a:pt x="418338" y="0"/>
                </a:lnTo>
                <a:close/>
              </a:path>
              <a:path w="836930" h="838200">
                <a:moveTo>
                  <a:pt x="661872" y="79121"/>
                </a:moveTo>
                <a:lnTo>
                  <a:pt x="418338" y="79121"/>
                </a:lnTo>
                <a:lnTo>
                  <a:pt x="464819" y="82262"/>
                </a:lnTo>
                <a:lnTo>
                  <a:pt x="509267" y="91401"/>
                </a:lnTo>
                <a:lnTo>
                  <a:pt x="551299" y="106114"/>
                </a:lnTo>
                <a:lnTo>
                  <a:pt x="590531" y="125974"/>
                </a:lnTo>
                <a:lnTo>
                  <a:pt x="626581" y="150556"/>
                </a:lnTo>
                <a:lnTo>
                  <a:pt x="659066" y="179435"/>
                </a:lnTo>
                <a:lnTo>
                  <a:pt x="687604" y="212184"/>
                </a:lnTo>
                <a:lnTo>
                  <a:pt x="711811" y="248379"/>
                </a:lnTo>
                <a:lnTo>
                  <a:pt x="731305" y="287593"/>
                </a:lnTo>
                <a:lnTo>
                  <a:pt x="745704" y="329402"/>
                </a:lnTo>
                <a:lnTo>
                  <a:pt x="754623" y="373379"/>
                </a:lnTo>
                <a:lnTo>
                  <a:pt x="757682" y="419100"/>
                </a:lnTo>
                <a:lnTo>
                  <a:pt x="754623" y="465647"/>
                </a:lnTo>
                <a:lnTo>
                  <a:pt x="745704" y="510164"/>
                </a:lnTo>
                <a:lnTo>
                  <a:pt x="731305" y="552267"/>
                </a:lnTo>
                <a:lnTo>
                  <a:pt x="711811" y="591570"/>
                </a:lnTo>
                <a:lnTo>
                  <a:pt x="687604" y="627690"/>
                </a:lnTo>
                <a:lnTo>
                  <a:pt x="659066" y="660241"/>
                </a:lnTo>
                <a:lnTo>
                  <a:pt x="626581" y="688839"/>
                </a:lnTo>
                <a:lnTo>
                  <a:pt x="590531" y="713100"/>
                </a:lnTo>
                <a:lnTo>
                  <a:pt x="551299" y="732639"/>
                </a:lnTo>
                <a:lnTo>
                  <a:pt x="509267" y="747071"/>
                </a:lnTo>
                <a:lnTo>
                  <a:pt x="464819" y="756013"/>
                </a:lnTo>
                <a:lnTo>
                  <a:pt x="418338" y="759079"/>
                </a:lnTo>
                <a:lnTo>
                  <a:pt x="663415" y="759079"/>
                </a:lnTo>
                <a:lnTo>
                  <a:pt x="714803" y="716137"/>
                </a:lnTo>
                <a:lnTo>
                  <a:pt x="745322" y="681996"/>
                </a:lnTo>
                <a:lnTo>
                  <a:pt x="771976" y="644587"/>
                </a:lnTo>
                <a:lnTo>
                  <a:pt x="794461" y="604212"/>
                </a:lnTo>
                <a:lnTo>
                  <a:pt x="812476" y="561173"/>
                </a:lnTo>
                <a:lnTo>
                  <a:pt x="825719" y="515774"/>
                </a:lnTo>
                <a:lnTo>
                  <a:pt x="833886" y="468315"/>
                </a:lnTo>
                <a:lnTo>
                  <a:pt x="836676" y="419100"/>
                </a:lnTo>
                <a:lnTo>
                  <a:pt x="833886" y="370612"/>
                </a:lnTo>
                <a:lnTo>
                  <a:pt x="825719" y="323665"/>
                </a:lnTo>
                <a:lnTo>
                  <a:pt x="812476" y="278588"/>
                </a:lnTo>
                <a:lnTo>
                  <a:pt x="794461" y="235709"/>
                </a:lnTo>
                <a:lnTo>
                  <a:pt x="771976" y="195355"/>
                </a:lnTo>
                <a:lnTo>
                  <a:pt x="745322" y="157856"/>
                </a:lnTo>
                <a:lnTo>
                  <a:pt x="714803" y="123539"/>
                </a:lnTo>
                <a:lnTo>
                  <a:pt x="680721" y="92732"/>
                </a:lnTo>
                <a:lnTo>
                  <a:pt x="661872" y="79121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64085" y="3150107"/>
            <a:ext cx="379730" cy="380365"/>
          </a:xfrm>
          <a:custGeom>
            <a:avLst/>
            <a:gdLst/>
            <a:ahLst/>
            <a:cxnLst/>
            <a:rect l="l" t="t" r="r" b="b"/>
            <a:pathLst>
              <a:path w="379730" h="380364">
                <a:moveTo>
                  <a:pt x="332888" y="0"/>
                </a:moveTo>
                <a:lnTo>
                  <a:pt x="324125" y="0"/>
                </a:lnTo>
                <a:lnTo>
                  <a:pt x="315864" y="9356"/>
                </a:lnTo>
                <a:lnTo>
                  <a:pt x="306710" y="18557"/>
                </a:lnTo>
                <a:lnTo>
                  <a:pt x="274172" y="45069"/>
                </a:lnTo>
                <a:lnTo>
                  <a:pt x="237257" y="68071"/>
                </a:lnTo>
                <a:lnTo>
                  <a:pt x="198091" y="85824"/>
                </a:lnTo>
                <a:lnTo>
                  <a:pt x="158787" y="96519"/>
                </a:lnTo>
                <a:lnTo>
                  <a:pt x="134387" y="98551"/>
                </a:lnTo>
                <a:lnTo>
                  <a:pt x="22754" y="98551"/>
                </a:lnTo>
                <a:lnTo>
                  <a:pt x="15261" y="102362"/>
                </a:lnTo>
                <a:lnTo>
                  <a:pt x="0" y="194690"/>
                </a:lnTo>
                <a:lnTo>
                  <a:pt x="474" y="200913"/>
                </a:lnTo>
                <a:lnTo>
                  <a:pt x="22881" y="231266"/>
                </a:lnTo>
                <a:lnTo>
                  <a:pt x="72792" y="231266"/>
                </a:lnTo>
                <a:lnTo>
                  <a:pt x="70625" y="241049"/>
                </a:lnTo>
                <a:lnTo>
                  <a:pt x="69077" y="250570"/>
                </a:lnTo>
                <a:lnTo>
                  <a:pt x="68148" y="259806"/>
                </a:lnTo>
                <a:lnTo>
                  <a:pt x="67993" y="264287"/>
                </a:lnTo>
                <a:lnTo>
                  <a:pt x="67920" y="272887"/>
                </a:lnTo>
                <a:lnTo>
                  <a:pt x="68009" y="277498"/>
                </a:lnTo>
                <a:lnTo>
                  <a:pt x="74014" y="319119"/>
                </a:lnTo>
                <a:lnTo>
                  <a:pt x="80344" y="343011"/>
                </a:lnTo>
                <a:lnTo>
                  <a:pt x="82444" y="350774"/>
                </a:lnTo>
                <a:lnTo>
                  <a:pt x="84448" y="358441"/>
                </a:lnTo>
                <a:lnTo>
                  <a:pt x="86381" y="366013"/>
                </a:lnTo>
                <a:lnTo>
                  <a:pt x="90572" y="370966"/>
                </a:lnTo>
                <a:lnTo>
                  <a:pt x="96414" y="374522"/>
                </a:lnTo>
                <a:lnTo>
                  <a:pt x="103907" y="376681"/>
                </a:lnTo>
                <a:lnTo>
                  <a:pt x="111273" y="378967"/>
                </a:lnTo>
                <a:lnTo>
                  <a:pt x="155215" y="369315"/>
                </a:lnTo>
                <a:lnTo>
                  <a:pt x="162708" y="356869"/>
                </a:lnTo>
                <a:lnTo>
                  <a:pt x="157882" y="352043"/>
                </a:lnTo>
                <a:lnTo>
                  <a:pt x="153437" y="347217"/>
                </a:lnTo>
                <a:lnTo>
                  <a:pt x="149119" y="342391"/>
                </a:lnTo>
                <a:lnTo>
                  <a:pt x="144928" y="337565"/>
                </a:lnTo>
                <a:lnTo>
                  <a:pt x="141499" y="332486"/>
                </a:lnTo>
                <a:lnTo>
                  <a:pt x="138957" y="327148"/>
                </a:lnTo>
                <a:lnTo>
                  <a:pt x="136419" y="321944"/>
                </a:lnTo>
                <a:lnTo>
                  <a:pt x="135022" y="316356"/>
                </a:lnTo>
                <a:lnTo>
                  <a:pt x="134514" y="305053"/>
                </a:lnTo>
                <a:lnTo>
                  <a:pt x="136038" y="298830"/>
                </a:lnTo>
                <a:lnTo>
                  <a:pt x="139467" y="292100"/>
                </a:lnTo>
                <a:lnTo>
                  <a:pt x="135530" y="287400"/>
                </a:lnTo>
                <a:lnTo>
                  <a:pt x="132990" y="281939"/>
                </a:lnTo>
                <a:lnTo>
                  <a:pt x="130704" y="270128"/>
                </a:lnTo>
                <a:lnTo>
                  <a:pt x="130958" y="264287"/>
                </a:lnTo>
                <a:lnTo>
                  <a:pt x="132228" y="258571"/>
                </a:lnTo>
                <a:lnTo>
                  <a:pt x="133625" y="252983"/>
                </a:lnTo>
                <a:lnTo>
                  <a:pt x="136165" y="247776"/>
                </a:lnTo>
                <a:lnTo>
                  <a:pt x="139848" y="243204"/>
                </a:lnTo>
                <a:lnTo>
                  <a:pt x="143531" y="238505"/>
                </a:lnTo>
                <a:lnTo>
                  <a:pt x="148357" y="235330"/>
                </a:lnTo>
                <a:lnTo>
                  <a:pt x="154326" y="233299"/>
                </a:lnTo>
                <a:lnTo>
                  <a:pt x="260463" y="233299"/>
                </a:lnTo>
                <a:lnTo>
                  <a:pt x="250719" y="227837"/>
                </a:lnTo>
                <a:lnTo>
                  <a:pt x="208555" y="208661"/>
                </a:lnTo>
                <a:lnTo>
                  <a:pt x="166010" y="196468"/>
                </a:lnTo>
                <a:lnTo>
                  <a:pt x="166010" y="133730"/>
                </a:lnTo>
                <a:lnTo>
                  <a:pt x="208555" y="121792"/>
                </a:lnTo>
                <a:lnTo>
                  <a:pt x="250719" y="102615"/>
                </a:lnTo>
                <a:lnTo>
                  <a:pt x="289962" y="78231"/>
                </a:lnTo>
                <a:lnTo>
                  <a:pt x="324125" y="50164"/>
                </a:lnTo>
                <a:lnTo>
                  <a:pt x="355875" y="50164"/>
                </a:lnTo>
                <a:lnTo>
                  <a:pt x="346477" y="11175"/>
                </a:lnTo>
                <a:lnTo>
                  <a:pt x="340254" y="3809"/>
                </a:lnTo>
                <a:lnTo>
                  <a:pt x="332888" y="0"/>
                </a:lnTo>
                <a:close/>
              </a:path>
              <a:path w="379730" h="380364">
                <a:moveTo>
                  <a:pt x="260463" y="233299"/>
                </a:moveTo>
                <a:lnTo>
                  <a:pt x="154326" y="233299"/>
                </a:lnTo>
                <a:lnTo>
                  <a:pt x="165736" y="235205"/>
                </a:lnTo>
                <a:lnTo>
                  <a:pt x="177313" y="237886"/>
                </a:lnTo>
                <a:lnTo>
                  <a:pt x="224779" y="255968"/>
                </a:lnTo>
                <a:lnTo>
                  <a:pt x="259091" y="275036"/>
                </a:lnTo>
                <a:lnTo>
                  <a:pt x="290470" y="297306"/>
                </a:lnTo>
                <a:lnTo>
                  <a:pt x="324125" y="329818"/>
                </a:lnTo>
                <a:lnTo>
                  <a:pt x="332888" y="329818"/>
                </a:lnTo>
                <a:lnTo>
                  <a:pt x="355875" y="292100"/>
                </a:lnTo>
                <a:lnTo>
                  <a:pt x="355875" y="279907"/>
                </a:lnTo>
                <a:lnTo>
                  <a:pt x="324125" y="279907"/>
                </a:lnTo>
                <a:lnTo>
                  <a:pt x="316344" y="272887"/>
                </a:lnTo>
                <a:lnTo>
                  <a:pt x="280687" y="245822"/>
                </a:lnTo>
                <a:lnTo>
                  <a:pt x="260962" y="233578"/>
                </a:lnTo>
                <a:lnTo>
                  <a:pt x="260463" y="233299"/>
                </a:lnTo>
                <a:close/>
              </a:path>
              <a:path w="379730" h="380364">
                <a:moveTo>
                  <a:pt x="355875" y="50164"/>
                </a:moveTo>
                <a:lnTo>
                  <a:pt x="324125" y="50164"/>
                </a:lnTo>
                <a:lnTo>
                  <a:pt x="324125" y="279907"/>
                </a:lnTo>
                <a:lnTo>
                  <a:pt x="355875" y="279907"/>
                </a:lnTo>
                <a:lnTo>
                  <a:pt x="355940" y="200894"/>
                </a:lnTo>
                <a:lnTo>
                  <a:pt x="362606" y="198881"/>
                </a:lnTo>
                <a:lnTo>
                  <a:pt x="368194" y="194690"/>
                </a:lnTo>
                <a:lnTo>
                  <a:pt x="377084" y="181482"/>
                </a:lnTo>
                <a:lnTo>
                  <a:pt x="379370" y="173862"/>
                </a:lnTo>
                <a:lnTo>
                  <a:pt x="379370" y="156463"/>
                </a:lnTo>
                <a:lnTo>
                  <a:pt x="355875" y="129031"/>
                </a:lnTo>
                <a:lnTo>
                  <a:pt x="355875" y="5016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44951" y="2938272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29" h="836929">
                <a:moveTo>
                  <a:pt x="418338" y="0"/>
                </a:moveTo>
                <a:lnTo>
                  <a:pt x="369955" y="2845"/>
                </a:lnTo>
                <a:lnTo>
                  <a:pt x="323105" y="11163"/>
                </a:lnTo>
                <a:lnTo>
                  <a:pt x="278118" y="24625"/>
                </a:lnTo>
                <a:lnTo>
                  <a:pt x="235320" y="42903"/>
                </a:lnTo>
                <a:lnTo>
                  <a:pt x="195040" y="65668"/>
                </a:lnTo>
                <a:lnTo>
                  <a:pt x="157607" y="92592"/>
                </a:lnTo>
                <a:lnTo>
                  <a:pt x="123348" y="123348"/>
                </a:lnTo>
                <a:lnTo>
                  <a:pt x="92592" y="157607"/>
                </a:lnTo>
                <a:lnTo>
                  <a:pt x="65668" y="195040"/>
                </a:lnTo>
                <a:lnTo>
                  <a:pt x="42903" y="235320"/>
                </a:lnTo>
                <a:lnTo>
                  <a:pt x="24625" y="278118"/>
                </a:lnTo>
                <a:lnTo>
                  <a:pt x="11163" y="323105"/>
                </a:lnTo>
                <a:lnTo>
                  <a:pt x="2845" y="369955"/>
                </a:lnTo>
                <a:lnTo>
                  <a:pt x="0" y="418338"/>
                </a:lnTo>
                <a:lnTo>
                  <a:pt x="2845" y="467448"/>
                </a:lnTo>
                <a:lnTo>
                  <a:pt x="11163" y="514809"/>
                </a:lnTo>
                <a:lnTo>
                  <a:pt x="24625" y="560120"/>
                </a:lnTo>
                <a:lnTo>
                  <a:pt x="42903" y="603077"/>
                </a:lnTo>
                <a:lnTo>
                  <a:pt x="65668" y="643378"/>
                </a:lnTo>
                <a:lnTo>
                  <a:pt x="92592" y="680721"/>
                </a:lnTo>
                <a:lnTo>
                  <a:pt x="123348" y="714803"/>
                </a:lnTo>
                <a:lnTo>
                  <a:pt x="157607" y="745322"/>
                </a:lnTo>
                <a:lnTo>
                  <a:pt x="195040" y="771976"/>
                </a:lnTo>
                <a:lnTo>
                  <a:pt x="235320" y="794461"/>
                </a:lnTo>
                <a:lnTo>
                  <a:pt x="278118" y="812476"/>
                </a:lnTo>
                <a:lnTo>
                  <a:pt x="323105" y="825719"/>
                </a:lnTo>
                <a:lnTo>
                  <a:pt x="369955" y="833886"/>
                </a:lnTo>
                <a:lnTo>
                  <a:pt x="418338" y="836676"/>
                </a:lnTo>
                <a:lnTo>
                  <a:pt x="467448" y="833886"/>
                </a:lnTo>
                <a:lnTo>
                  <a:pt x="514809" y="825719"/>
                </a:lnTo>
                <a:lnTo>
                  <a:pt x="560120" y="812476"/>
                </a:lnTo>
                <a:lnTo>
                  <a:pt x="603077" y="794461"/>
                </a:lnTo>
                <a:lnTo>
                  <a:pt x="643378" y="771976"/>
                </a:lnTo>
                <a:lnTo>
                  <a:pt x="663405" y="757682"/>
                </a:lnTo>
                <a:lnTo>
                  <a:pt x="418338" y="757682"/>
                </a:lnTo>
                <a:lnTo>
                  <a:pt x="372683" y="754623"/>
                </a:lnTo>
                <a:lnTo>
                  <a:pt x="328775" y="745704"/>
                </a:lnTo>
                <a:lnTo>
                  <a:pt x="287037" y="731305"/>
                </a:lnTo>
                <a:lnTo>
                  <a:pt x="247894" y="711811"/>
                </a:lnTo>
                <a:lnTo>
                  <a:pt x="211769" y="687604"/>
                </a:lnTo>
                <a:lnTo>
                  <a:pt x="179085" y="659066"/>
                </a:lnTo>
                <a:lnTo>
                  <a:pt x="150267" y="626581"/>
                </a:lnTo>
                <a:lnTo>
                  <a:pt x="125739" y="590531"/>
                </a:lnTo>
                <a:lnTo>
                  <a:pt x="105923" y="551299"/>
                </a:lnTo>
                <a:lnTo>
                  <a:pt x="91245" y="509267"/>
                </a:lnTo>
                <a:lnTo>
                  <a:pt x="82127" y="464819"/>
                </a:lnTo>
                <a:lnTo>
                  <a:pt x="78993" y="418338"/>
                </a:lnTo>
                <a:lnTo>
                  <a:pt x="82127" y="372683"/>
                </a:lnTo>
                <a:lnTo>
                  <a:pt x="91245" y="328775"/>
                </a:lnTo>
                <a:lnTo>
                  <a:pt x="105923" y="287037"/>
                </a:lnTo>
                <a:lnTo>
                  <a:pt x="125739" y="247894"/>
                </a:lnTo>
                <a:lnTo>
                  <a:pt x="150267" y="211769"/>
                </a:lnTo>
                <a:lnTo>
                  <a:pt x="179085" y="179085"/>
                </a:lnTo>
                <a:lnTo>
                  <a:pt x="211769" y="150267"/>
                </a:lnTo>
                <a:lnTo>
                  <a:pt x="247894" y="125739"/>
                </a:lnTo>
                <a:lnTo>
                  <a:pt x="287037" y="105923"/>
                </a:lnTo>
                <a:lnTo>
                  <a:pt x="328775" y="91245"/>
                </a:lnTo>
                <a:lnTo>
                  <a:pt x="372683" y="82127"/>
                </a:lnTo>
                <a:lnTo>
                  <a:pt x="418338" y="78993"/>
                </a:lnTo>
                <a:lnTo>
                  <a:pt x="661860" y="78993"/>
                </a:lnTo>
                <a:lnTo>
                  <a:pt x="643378" y="65668"/>
                </a:lnTo>
                <a:lnTo>
                  <a:pt x="603077" y="42903"/>
                </a:lnTo>
                <a:lnTo>
                  <a:pt x="560120" y="24625"/>
                </a:lnTo>
                <a:lnTo>
                  <a:pt x="514809" y="11163"/>
                </a:lnTo>
                <a:lnTo>
                  <a:pt x="467448" y="2845"/>
                </a:lnTo>
                <a:lnTo>
                  <a:pt x="418338" y="0"/>
                </a:lnTo>
                <a:close/>
              </a:path>
              <a:path w="836929" h="836929">
                <a:moveTo>
                  <a:pt x="661860" y="78993"/>
                </a:moveTo>
                <a:lnTo>
                  <a:pt x="418338" y="78993"/>
                </a:lnTo>
                <a:lnTo>
                  <a:pt x="464819" y="82127"/>
                </a:lnTo>
                <a:lnTo>
                  <a:pt x="509267" y="91245"/>
                </a:lnTo>
                <a:lnTo>
                  <a:pt x="551299" y="105923"/>
                </a:lnTo>
                <a:lnTo>
                  <a:pt x="590531" y="125739"/>
                </a:lnTo>
                <a:lnTo>
                  <a:pt x="626581" y="150267"/>
                </a:lnTo>
                <a:lnTo>
                  <a:pt x="659066" y="179085"/>
                </a:lnTo>
                <a:lnTo>
                  <a:pt x="687604" y="211769"/>
                </a:lnTo>
                <a:lnTo>
                  <a:pt x="711811" y="247894"/>
                </a:lnTo>
                <a:lnTo>
                  <a:pt x="731305" y="287037"/>
                </a:lnTo>
                <a:lnTo>
                  <a:pt x="745704" y="328775"/>
                </a:lnTo>
                <a:lnTo>
                  <a:pt x="754623" y="372683"/>
                </a:lnTo>
                <a:lnTo>
                  <a:pt x="757682" y="418338"/>
                </a:lnTo>
                <a:lnTo>
                  <a:pt x="754623" y="464819"/>
                </a:lnTo>
                <a:lnTo>
                  <a:pt x="745704" y="509267"/>
                </a:lnTo>
                <a:lnTo>
                  <a:pt x="731305" y="551299"/>
                </a:lnTo>
                <a:lnTo>
                  <a:pt x="711811" y="590531"/>
                </a:lnTo>
                <a:lnTo>
                  <a:pt x="687604" y="626581"/>
                </a:lnTo>
                <a:lnTo>
                  <a:pt x="659066" y="659066"/>
                </a:lnTo>
                <a:lnTo>
                  <a:pt x="626581" y="687604"/>
                </a:lnTo>
                <a:lnTo>
                  <a:pt x="590531" y="711811"/>
                </a:lnTo>
                <a:lnTo>
                  <a:pt x="551299" y="731305"/>
                </a:lnTo>
                <a:lnTo>
                  <a:pt x="509267" y="745704"/>
                </a:lnTo>
                <a:lnTo>
                  <a:pt x="464819" y="754623"/>
                </a:lnTo>
                <a:lnTo>
                  <a:pt x="418338" y="757682"/>
                </a:lnTo>
                <a:lnTo>
                  <a:pt x="663405" y="757682"/>
                </a:lnTo>
                <a:lnTo>
                  <a:pt x="714803" y="714803"/>
                </a:lnTo>
                <a:lnTo>
                  <a:pt x="745322" y="680721"/>
                </a:lnTo>
                <a:lnTo>
                  <a:pt x="771976" y="643378"/>
                </a:lnTo>
                <a:lnTo>
                  <a:pt x="794461" y="603077"/>
                </a:lnTo>
                <a:lnTo>
                  <a:pt x="812476" y="560120"/>
                </a:lnTo>
                <a:lnTo>
                  <a:pt x="825719" y="514809"/>
                </a:lnTo>
                <a:lnTo>
                  <a:pt x="833886" y="467448"/>
                </a:lnTo>
                <a:lnTo>
                  <a:pt x="836676" y="418338"/>
                </a:lnTo>
                <a:lnTo>
                  <a:pt x="833886" y="369955"/>
                </a:lnTo>
                <a:lnTo>
                  <a:pt x="825719" y="323105"/>
                </a:lnTo>
                <a:lnTo>
                  <a:pt x="812476" y="278118"/>
                </a:lnTo>
                <a:lnTo>
                  <a:pt x="794461" y="235320"/>
                </a:lnTo>
                <a:lnTo>
                  <a:pt x="771976" y="195040"/>
                </a:lnTo>
                <a:lnTo>
                  <a:pt x="745322" y="157607"/>
                </a:lnTo>
                <a:lnTo>
                  <a:pt x="714803" y="123348"/>
                </a:lnTo>
                <a:lnTo>
                  <a:pt x="680721" y="92592"/>
                </a:lnTo>
                <a:lnTo>
                  <a:pt x="661860" y="7899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262884" y="3148583"/>
            <a:ext cx="394970" cy="396240"/>
          </a:xfrm>
          <a:custGeom>
            <a:avLst/>
            <a:gdLst/>
            <a:ahLst/>
            <a:cxnLst/>
            <a:rect l="l" t="t" r="r" b="b"/>
            <a:pathLst>
              <a:path w="394970" h="396239">
                <a:moveTo>
                  <a:pt x="246633" y="0"/>
                </a:moveTo>
                <a:lnTo>
                  <a:pt x="199303" y="7431"/>
                </a:lnTo>
                <a:lnTo>
                  <a:pt x="158617" y="28236"/>
                </a:lnTo>
                <a:lnTo>
                  <a:pt x="126801" y="60185"/>
                </a:lnTo>
                <a:lnTo>
                  <a:pt x="106080" y="101047"/>
                </a:lnTo>
                <a:lnTo>
                  <a:pt x="98678" y="148589"/>
                </a:lnTo>
                <a:lnTo>
                  <a:pt x="99843" y="167066"/>
                </a:lnTo>
                <a:lnTo>
                  <a:pt x="103330" y="184959"/>
                </a:lnTo>
                <a:lnTo>
                  <a:pt x="109126" y="201685"/>
                </a:lnTo>
                <a:lnTo>
                  <a:pt x="117220" y="216662"/>
                </a:lnTo>
                <a:lnTo>
                  <a:pt x="12318" y="321944"/>
                </a:lnTo>
                <a:lnTo>
                  <a:pt x="7822" y="327661"/>
                </a:lnTo>
                <a:lnTo>
                  <a:pt x="3873" y="335105"/>
                </a:lnTo>
                <a:lnTo>
                  <a:pt x="1067" y="343715"/>
                </a:lnTo>
                <a:lnTo>
                  <a:pt x="0" y="352932"/>
                </a:lnTo>
                <a:lnTo>
                  <a:pt x="3282" y="370147"/>
                </a:lnTo>
                <a:lnTo>
                  <a:pt x="12350" y="383873"/>
                </a:lnTo>
                <a:lnTo>
                  <a:pt x="26038" y="392955"/>
                </a:lnTo>
                <a:lnTo>
                  <a:pt x="43179" y="396239"/>
                </a:lnTo>
                <a:lnTo>
                  <a:pt x="52324" y="395170"/>
                </a:lnTo>
                <a:lnTo>
                  <a:pt x="60896" y="392350"/>
                </a:lnTo>
                <a:lnTo>
                  <a:pt x="68325" y="388364"/>
                </a:lnTo>
                <a:lnTo>
                  <a:pt x="74040" y="383793"/>
                </a:lnTo>
                <a:lnTo>
                  <a:pt x="83278" y="374523"/>
                </a:lnTo>
                <a:lnTo>
                  <a:pt x="43179" y="374523"/>
                </a:lnTo>
                <a:lnTo>
                  <a:pt x="34609" y="372881"/>
                </a:lnTo>
                <a:lnTo>
                  <a:pt x="27765" y="368347"/>
                </a:lnTo>
                <a:lnTo>
                  <a:pt x="23231" y="361503"/>
                </a:lnTo>
                <a:lnTo>
                  <a:pt x="21589" y="352932"/>
                </a:lnTo>
                <a:lnTo>
                  <a:pt x="21589" y="346710"/>
                </a:lnTo>
                <a:lnTo>
                  <a:pt x="24637" y="340487"/>
                </a:lnTo>
                <a:lnTo>
                  <a:pt x="27812" y="337438"/>
                </a:lnTo>
                <a:lnTo>
                  <a:pt x="126491" y="238378"/>
                </a:lnTo>
                <a:lnTo>
                  <a:pt x="163005" y="238378"/>
                </a:lnTo>
                <a:lnTo>
                  <a:pt x="159543" y="236029"/>
                </a:lnTo>
                <a:lnTo>
                  <a:pt x="133048" y="196655"/>
                </a:lnTo>
                <a:lnTo>
                  <a:pt x="123316" y="148589"/>
                </a:lnTo>
                <a:lnTo>
                  <a:pt x="133048" y="100524"/>
                </a:lnTo>
                <a:lnTo>
                  <a:pt x="159543" y="61150"/>
                </a:lnTo>
                <a:lnTo>
                  <a:pt x="198754" y="34540"/>
                </a:lnTo>
                <a:lnTo>
                  <a:pt x="246633" y="24764"/>
                </a:lnTo>
                <a:lnTo>
                  <a:pt x="327954" y="24764"/>
                </a:lnTo>
                <a:lnTo>
                  <a:pt x="294026" y="7431"/>
                </a:lnTo>
                <a:lnTo>
                  <a:pt x="246633" y="0"/>
                </a:lnTo>
                <a:close/>
              </a:path>
              <a:path w="394970" h="396239">
                <a:moveTo>
                  <a:pt x="163005" y="238378"/>
                </a:moveTo>
                <a:lnTo>
                  <a:pt x="126491" y="238378"/>
                </a:lnTo>
                <a:lnTo>
                  <a:pt x="157225" y="269366"/>
                </a:lnTo>
                <a:lnTo>
                  <a:pt x="55499" y="371475"/>
                </a:lnTo>
                <a:lnTo>
                  <a:pt x="49275" y="374523"/>
                </a:lnTo>
                <a:lnTo>
                  <a:pt x="83278" y="374523"/>
                </a:lnTo>
                <a:lnTo>
                  <a:pt x="178815" y="278638"/>
                </a:lnTo>
                <a:lnTo>
                  <a:pt x="315774" y="278638"/>
                </a:lnTo>
                <a:lnTo>
                  <a:pt x="327954" y="272414"/>
                </a:lnTo>
                <a:lnTo>
                  <a:pt x="246633" y="272414"/>
                </a:lnTo>
                <a:lnTo>
                  <a:pt x="198754" y="262639"/>
                </a:lnTo>
                <a:lnTo>
                  <a:pt x="163005" y="238378"/>
                </a:lnTo>
                <a:close/>
              </a:path>
              <a:path w="394970" h="396239">
                <a:moveTo>
                  <a:pt x="315774" y="278638"/>
                </a:moveTo>
                <a:lnTo>
                  <a:pt x="178815" y="278638"/>
                </a:lnTo>
                <a:lnTo>
                  <a:pt x="193770" y="286732"/>
                </a:lnTo>
                <a:lnTo>
                  <a:pt x="210438" y="292528"/>
                </a:lnTo>
                <a:lnTo>
                  <a:pt x="228250" y="296015"/>
                </a:lnTo>
                <a:lnTo>
                  <a:pt x="246633" y="297179"/>
                </a:lnTo>
                <a:lnTo>
                  <a:pt x="294026" y="289748"/>
                </a:lnTo>
                <a:lnTo>
                  <a:pt x="315774" y="278638"/>
                </a:lnTo>
                <a:close/>
              </a:path>
              <a:path w="394970" h="396239">
                <a:moveTo>
                  <a:pt x="327954" y="24764"/>
                </a:moveTo>
                <a:lnTo>
                  <a:pt x="246633" y="24764"/>
                </a:lnTo>
                <a:lnTo>
                  <a:pt x="294586" y="34540"/>
                </a:lnTo>
                <a:lnTo>
                  <a:pt x="333835" y="61150"/>
                </a:lnTo>
                <a:lnTo>
                  <a:pt x="360344" y="100524"/>
                </a:lnTo>
                <a:lnTo>
                  <a:pt x="370077" y="148589"/>
                </a:lnTo>
                <a:lnTo>
                  <a:pt x="360344" y="196655"/>
                </a:lnTo>
                <a:lnTo>
                  <a:pt x="333835" y="236029"/>
                </a:lnTo>
                <a:lnTo>
                  <a:pt x="294586" y="262639"/>
                </a:lnTo>
                <a:lnTo>
                  <a:pt x="246633" y="272414"/>
                </a:lnTo>
                <a:lnTo>
                  <a:pt x="327954" y="272414"/>
                </a:lnTo>
                <a:lnTo>
                  <a:pt x="334749" y="268943"/>
                </a:lnTo>
                <a:lnTo>
                  <a:pt x="366584" y="236994"/>
                </a:lnTo>
                <a:lnTo>
                  <a:pt x="387313" y="196132"/>
                </a:lnTo>
                <a:lnTo>
                  <a:pt x="394715" y="148589"/>
                </a:lnTo>
                <a:lnTo>
                  <a:pt x="387313" y="101047"/>
                </a:lnTo>
                <a:lnTo>
                  <a:pt x="366584" y="60185"/>
                </a:lnTo>
                <a:lnTo>
                  <a:pt x="334749" y="28236"/>
                </a:lnTo>
                <a:lnTo>
                  <a:pt x="327954" y="2476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147060" y="3211067"/>
            <a:ext cx="91439" cy="914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911852" y="2938272"/>
            <a:ext cx="836930" cy="836930"/>
          </a:xfrm>
          <a:custGeom>
            <a:avLst/>
            <a:gdLst/>
            <a:ahLst/>
            <a:cxnLst/>
            <a:rect l="l" t="t" r="r" b="b"/>
            <a:pathLst>
              <a:path w="836929" h="836929">
                <a:moveTo>
                  <a:pt x="418338" y="0"/>
                </a:moveTo>
                <a:lnTo>
                  <a:pt x="369955" y="2845"/>
                </a:lnTo>
                <a:lnTo>
                  <a:pt x="323105" y="11163"/>
                </a:lnTo>
                <a:lnTo>
                  <a:pt x="278118" y="24625"/>
                </a:lnTo>
                <a:lnTo>
                  <a:pt x="235320" y="42903"/>
                </a:lnTo>
                <a:lnTo>
                  <a:pt x="195040" y="65668"/>
                </a:lnTo>
                <a:lnTo>
                  <a:pt x="157607" y="92592"/>
                </a:lnTo>
                <a:lnTo>
                  <a:pt x="123348" y="123348"/>
                </a:lnTo>
                <a:lnTo>
                  <a:pt x="92592" y="157607"/>
                </a:lnTo>
                <a:lnTo>
                  <a:pt x="65668" y="195040"/>
                </a:lnTo>
                <a:lnTo>
                  <a:pt x="42903" y="235320"/>
                </a:lnTo>
                <a:lnTo>
                  <a:pt x="24625" y="278118"/>
                </a:lnTo>
                <a:lnTo>
                  <a:pt x="11163" y="323105"/>
                </a:lnTo>
                <a:lnTo>
                  <a:pt x="2845" y="369955"/>
                </a:lnTo>
                <a:lnTo>
                  <a:pt x="0" y="418338"/>
                </a:lnTo>
                <a:lnTo>
                  <a:pt x="2845" y="467448"/>
                </a:lnTo>
                <a:lnTo>
                  <a:pt x="11163" y="514809"/>
                </a:lnTo>
                <a:lnTo>
                  <a:pt x="24625" y="560120"/>
                </a:lnTo>
                <a:lnTo>
                  <a:pt x="42903" y="603077"/>
                </a:lnTo>
                <a:lnTo>
                  <a:pt x="65668" y="643378"/>
                </a:lnTo>
                <a:lnTo>
                  <a:pt x="92592" y="680721"/>
                </a:lnTo>
                <a:lnTo>
                  <a:pt x="123348" y="714803"/>
                </a:lnTo>
                <a:lnTo>
                  <a:pt x="157607" y="745322"/>
                </a:lnTo>
                <a:lnTo>
                  <a:pt x="195040" y="771976"/>
                </a:lnTo>
                <a:lnTo>
                  <a:pt x="235320" y="794461"/>
                </a:lnTo>
                <a:lnTo>
                  <a:pt x="278118" y="812476"/>
                </a:lnTo>
                <a:lnTo>
                  <a:pt x="323105" y="825719"/>
                </a:lnTo>
                <a:lnTo>
                  <a:pt x="369955" y="833886"/>
                </a:lnTo>
                <a:lnTo>
                  <a:pt x="418338" y="836676"/>
                </a:lnTo>
                <a:lnTo>
                  <a:pt x="467448" y="833886"/>
                </a:lnTo>
                <a:lnTo>
                  <a:pt x="514809" y="825719"/>
                </a:lnTo>
                <a:lnTo>
                  <a:pt x="560120" y="812476"/>
                </a:lnTo>
                <a:lnTo>
                  <a:pt x="603077" y="794461"/>
                </a:lnTo>
                <a:lnTo>
                  <a:pt x="643378" y="771976"/>
                </a:lnTo>
                <a:lnTo>
                  <a:pt x="663405" y="757682"/>
                </a:lnTo>
                <a:lnTo>
                  <a:pt x="418338" y="757682"/>
                </a:lnTo>
                <a:lnTo>
                  <a:pt x="372683" y="754623"/>
                </a:lnTo>
                <a:lnTo>
                  <a:pt x="328775" y="745704"/>
                </a:lnTo>
                <a:lnTo>
                  <a:pt x="287037" y="731305"/>
                </a:lnTo>
                <a:lnTo>
                  <a:pt x="247894" y="711811"/>
                </a:lnTo>
                <a:lnTo>
                  <a:pt x="211769" y="687604"/>
                </a:lnTo>
                <a:lnTo>
                  <a:pt x="179085" y="659066"/>
                </a:lnTo>
                <a:lnTo>
                  <a:pt x="150267" y="626581"/>
                </a:lnTo>
                <a:lnTo>
                  <a:pt x="125739" y="590531"/>
                </a:lnTo>
                <a:lnTo>
                  <a:pt x="105923" y="551299"/>
                </a:lnTo>
                <a:lnTo>
                  <a:pt x="91245" y="509267"/>
                </a:lnTo>
                <a:lnTo>
                  <a:pt x="82127" y="464819"/>
                </a:lnTo>
                <a:lnTo>
                  <a:pt x="78994" y="418338"/>
                </a:lnTo>
                <a:lnTo>
                  <a:pt x="82127" y="372683"/>
                </a:lnTo>
                <a:lnTo>
                  <a:pt x="91245" y="328775"/>
                </a:lnTo>
                <a:lnTo>
                  <a:pt x="105923" y="287037"/>
                </a:lnTo>
                <a:lnTo>
                  <a:pt x="125739" y="247894"/>
                </a:lnTo>
                <a:lnTo>
                  <a:pt x="150267" y="211769"/>
                </a:lnTo>
                <a:lnTo>
                  <a:pt x="179085" y="179085"/>
                </a:lnTo>
                <a:lnTo>
                  <a:pt x="211769" y="150267"/>
                </a:lnTo>
                <a:lnTo>
                  <a:pt x="247894" y="125739"/>
                </a:lnTo>
                <a:lnTo>
                  <a:pt x="287037" y="105923"/>
                </a:lnTo>
                <a:lnTo>
                  <a:pt x="328775" y="91245"/>
                </a:lnTo>
                <a:lnTo>
                  <a:pt x="372683" y="82127"/>
                </a:lnTo>
                <a:lnTo>
                  <a:pt x="418338" y="78993"/>
                </a:lnTo>
                <a:lnTo>
                  <a:pt x="661860" y="78993"/>
                </a:lnTo>
                <a:lnTo>
                  <a:pt x="643378" y="65668"/>
                </a:lnTo>
                <a:lnTo>
                  <a:pt x="603077" y="42903"/>
                </a:lnTo>
                <a:lnTo>
                  <a:pt x="560120" y="24625"/>
                </a:lnTo>
                <a:lnTo>
                  <a:pt x="514809" y="11163"/>
                </a:lnTo>
                <a:lnTo>
                  <a:pt x="467448" y="2845"/>
                </a:lnTo>
                <a:lnTo>
                  <a:pt x="418338" y="0"/>
                </a:lnTo>
                <a:close/>
              </a:path>
              <a:path w="836929" h="836929">
                <a:moveTo>
                  <a:pt x="661860" y="78993"/>
                </a:moveTo>
                <a:lnTo>
                  <a:pt x="418338" y="78993"/>
                </a:lnTo>
                <a:lnTo>
                  <a:pt x="464819" y="82127"/>
                </a:lnTo>
                <a:lnTo>
                  <a:pt x="509267" y="91245"/>
                </a:lnTo>
                <a:lnTo>
                  <a:pt x="551299" y="105923"/>
                </a:lnTo>
                <a:lnTo>
                  <a:pt x="590531" y="125739"/>
                </a:lnTo>
                <a:lnTo>
                  <a:pt x="626581" y="150267"/>
                </a:lnTo>
                <a:lnTo>
                  <a:pt x="659066" y="179085"/>
                </a:lnTo>
                <a:lnTo>
                  <a:pt x="687604" y="211769"/>
                </a:lnTo>
                <a:lnTo>
                  <a:pt x="711811" y="247894"/>
                </a:lnTo>
                <a:lnTo>
                  <a:pt x="731305" y="287037"/>
                </a:lnTo>
                <a:lnTo>
                  <a:pt x="745704" y="328775"/>
                </a:lnTo>
                <a:lnTo>
                  <a:pt x="754623" y="372683"/>
                </a:lnTo>
                <a:lnTo>
                  <a:pt x="757682" y="418338"/>
                </a:lnTo>
                <a:lnTo>
                  <a:pt x="754623" y="464819"/>
                </a:lnTo>
                <a:lnTo>
                  <a:pt x="745704" y="509267"/>
                </a:lnTo>
                <a:lnTo>
                  <a:pt x="731305" y="551299"/>
                </a:lnTo>
                <a:lnTo>
                  <a:pt x="711811" y="590531"/>
                </a:lnTo>
                <a:lnTo>
                  <a:pt x="687604" y="626581"/>
                </a:lnTo>
                <a:lnTo>
                  <a:pt x="659066" y="659066"/>
                </a:lnTo>
                <a:lnTo>
                  <a:pt x="626581" y="687604"/>
                </a:lnTo>
                <a:lnTo>
                  <a:pt x="590531" y="711811"/>
                </a:lnTo>
                <a:lnTo>
                  <a:pt x="551299" y="731305"/>
                </a:lnTo>
                <a:lnTo>
                  <a:pt x="509267" y="745704"/>
                </a:lnTo>
                <a:lnTo>
                  <a:pt x="464819" y="754623"/>
                </a:lnTo>
                <a:lnTo>
                  <a:pt x="418338" y="757682"/>
                </a:lnTo>
                <a:lnTo>
                  <a:pt x="663405" y="757682"/>
                </a:lnTo>
                <a:lnTo>
                  <a:pt x="714803" y="714803"/>
                </a:lnTo>
                <a:lnTo>
                  <a:pt x="745322" y="680721"/>
                </a:lnTo>
                <a:lnTo>
                  <a:pt x="771976" y="643378"/>
                </a:lnTo>
                <a:lnTo>
                  <a:pt x="794461" y="603077"/>
                </a:lnTo>
                <a:lnTo>
                  <a:pt x="812476" y="560120"/>
                </a:lnTo>
                <a:lnTo>
                  <a:pt x="825719" y="514809"/>
                </a:lnTo>
                <a:lnTo>
                  <a:pt x="833886" y="467448"/>
                </a:lnTo>
                <a:lnTo>
                  <a:pt x="836676" y="418338"/>
                </a:lnTo>
                <a:lnTo>
                  <a:pt x="833886" y="369955"/>
                </a:lnTo>
                <a:lnTo>
                  <a:pt x="825719" y="323105"/>
                </a:lnTo>
                <a:lnTo>
                  <a:pt x="812476" y="278118"/>
                </a:lnTo>
                <a:lnTo>
                  <a:pt x="794461" y="235320"/>
                </a:lnTo>
                <a:lnTo>
                  <a:pt x="771976" y="195040"/>
                </a:lnTo>
                <a:lnTo>
                  <a:pt x="745322" y="157607"/>
                </a:lnTo>
                <a:lnTo>
                  <a:pt x="714803" y="123348"/>
                </a:lnTo>
                <a:lnTo>
                  <a:pt x="680721" y="92592"/>
                </a:lnTo>
                <a:lnTo>
                  <a:pt x="661860" y="7899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163311" y="3127248"/>
            <a:ext cx="320040" cy="459105"/>
          </a:xfrm>
          <a:custGeom>
            <a:avLst/>
            <a:gdLst/>
            <a:ahLst/>
            <a:cxnLst/>
            <a:rect l="l" t="t" r="r" b="b"/>
            <a:pathLst>
              <a:path w="320039" h="459104">
                <a:moveTo>
                  <a:pt x="160020" y="0"/>
                </a:moveTo>
                <a:lnTo>
                  <a:pt x="109874" y="8138"/>
                </a:lnTo>
                <a:lnTo>
                  <a:pt x="66001" y="30723"/>
                </a:lnTo>
                <a:lnTo>
                  <a:pt x="31199" y="65013"/>
                </a:lnTo>
                <a:lnTo>
                  <a:pt x="8266" y="108264"/>
                </a:lnTo>
                <a:lnTo>
                  <a:pt x="0" y="157734"/>
                </a:lnTo>
                <a:lnTo>
                  <a:pt x="8816" y="201211"/>
                </a:lnTo>
                <a:lnTo>
                  <a:pt x="29575" y="245046"/>
                </a:lnTo>
                <a:lnTo>
                  <a:pt x="53738" y="288214"/>
                </a:lnTo>
                <a:lnTo>
                  <a:pt x="72771" y="329691"/>
                </a:lnTo>
                <a:lnTo>
                  <a:pt x="89975" y="384625"/>
                </a:lnTo>
                <a:lnTo>
                  <a:pt x="104108" y="425116"/>
                </a:lnTo>
                <a:lnTo>
                  <a:pt x="124384" y="450153"/>
                </a:lnTo>
                <a:lnTo>
                  <a:pt x="160020" y="458724"/>
                </a:lnTo>
                <a:lnTo>
                  <a:pt x="195655" y="450153"/>
                </a:lnTo>
                <a:lnTo>
                  <a:pt x="211959" y="430022"/>
                </a:lnTo>
                <a:lnTo>
                  <a:pt x="160020" y="430022"/>
                </a:lnTo>
                <a:lnTo>
                  <a:pt x="150332" y="429742"/>
                </a:lnTo>
                <a:lnTo>
                  <a:pt x="142716" y="427783"/>
                </a:lnTo>
                <a:lnTo>
                  <a:pt x="136481" y="422467"/>
                </a:lnTo>
                <a:lnTo>
                  <a:pt x="130937" y="412114"/>
                </a:lnTo>
                <a:lnTo>
                  <a:pt x="192786" y="405002"/>
                </a:lnTo>
                <a:lnTo>
                  <a:pt x="222952" y="405002"/>
                </a:lnTo>
                <a:lnTo>
                  <a:pt x="225478" y="397763"/>
                </a:lnTo>
                <a:lnTo>
                  <a:pt x="127253" y="397763"/>
                </a:lnTo>
                <a:lnTo>
                  <a:pt x="124565" y="392354"/>
                </a:lnTo>
                <a:lnTo>
                  <a:pt x="121840" y="386588"/>
                </a:lnTo>
                <a:lnTo>
                  <a:pt x="119092" y="380154"/>
                </a:lnTo>
                <a:lnTo>
                  <a:pt x="116332" y="372744"/>
                </a:lnTo>
                <a:lnTo>
                  <a:pt x="116332" y="369188"/>
                </a:lnTo>
                <a:lnTo>
                  <a:pt x="207263" y="358393"/>
                </a:lnTo>
                <a:lnTo>
                  <a:pt x="112775" y="358393"/>
                </a:lnTo>
                <a:lnTo>
                  <a:pt x="110015" y="350873"/>
                </a:lnTo>
                <a:lnTo>
                  <a:pt x="104542" y="337212"/>
                </a:lnTo>
                <a:lnTo>
                  <a:pt x="101853" y="329691"/>
                </a:lnTo>
                <a:lnTo>
                  <a:pt x="247268" y="329691"/>
                </a:lnTo>
                <a:lnTo>
                  <a:pt x="260439" y="300989"/>
                </a:lnTo>
                <a:lnTo>
                  <a:pt x="90932" y="300989"/>
                </a:lnTo>
                <a:lnTo>
                  <a:pt x="85482" y="289673"/>
                </a:lnTo>
                <a:lnTo>
                  <a:pt x="74537" y="265753"/>
                </a:lnTo>
                <a:lnTo>
                  <a:pt x="69087" y="254507"/>
                </a:lnTo>
                <a:lnTo>
                  <a:pt x="53621" y="229796"/>
                </a:lnTo>
                <a:lnTo>
                  <a:pt x="40894" y="204739"/>
                </a:lnTo>
                <a:lnTo>
                  <a:pt x="32261" y="180373"/>
                </a:lnTo>
                <a:lnTo>
                  <a:pt x="29083" y="157734"/>
                </a:lnTo>
                <a:lnTo>
                  <a:pt x="39308" y="107301"/>
                </a:lnTo>
                <a:lnTo>
                  <a:pt x="67262" y="66309"/>
                </a:lnTo>
                <a:lnTo>
                  <a:pt x="108860" y="38772"/>
                </a:lnTo>
                <a:lnTo>
                  <a:pt x="160020" y="28701"/>
                </a:lnTo>
                <a:lnTo>
                  <a:pt x="250111" y="28701"/>
                </a:lnTo>
                <a:lnTo>
                  <a:pt x="210165" y="8138"/>
                </a:lnTo>
                <a:lnTo>
                  <a:pt x="160020" y="0"/>
                </a:lnTo>
                <a:close/>
              </a:path>
              <a:path w="320039" h="459104">
                <a:moveTo>
                  <a:pt x="222952" y="405002"/>
                </a:moveTo>
                <a:lnTo>
                  <a:pt x="192786" y="405002"/>
                </a:lnTo>
                <a:lnTo>
                  <a:pt x="187112" y="417966"/>
                </a:lnTo>
                <a:lnTo>
                  <a:pt x="180451" y="425561"/>
                </a:lnTo>
                <a:lnTo>
                  <a:pt x="171765" y="429131"/>
                </a:lnTo>
                <a:lnTo>
                  <a:pt x="160020" y="430022"/>
                </a:lnTo>
                <a:lnTo>
                  <a:pt x="211959" y="430022"/>
                </a:lnTo>
                <a:lnTo>
                  <a:pt x="215931" y="425116"/>
                </a:lnTo>
                <a:lnTo>
                  <a:pt x="222952" y="405002"/>
                </a:lnTo>
                <a:close/>
              </a:path>
              <a:path w="320039" h="459104">
                <a:moveTo>
                  <a:pt x="247268" y="329691"/>
                </a:moveTo>
                <a:lnTo>
                  <a:pt x="218186" y="329691"/>
                </a:lnTo>
                <a:lnTo>
                  <a:pt x="214629" y="333248"/>
                </a:lnTo>
                <a:lnTo>
                  <a:pt x="214629" y="340487"/>
                </a:lnTo>
                <a:lnTo>
                  <a:pt x="210947" y="344042"/>
                </a:lnTo>
                <a:lnTo>
                  <a:pt x="112775" y="358393"/>
                </a:lnTo>
                <a:lnTo>
                  <a:pt x="207263" y="358393"/>
                </a:lnTo>
                <a:lnTo>
                  <a:pt x="207263" y="365505"/>
                </a:lnTo>
                <a:lnTo>
                  <a:pt x="203708" y="369188"/>
                </a:lnTo>
                <a:lnTo>
                  <a:pt x="203708" y="372744"/>
                </a:lnTo>
                <a:lnTo>
                  <a:pt x="200025" y="379856"/>
                </a:lnTo>
                <a:lnTo>
                  <a:pt x="200025" y="383413"/>
                </a:lnTo>
                <a:lnTo>
                  <a:pt x="196341" y="390651"/>
                </a:lnTo>
                <a:lnTo>
                  <a:pt x="127253" y="397763"/>
                </a:lnTo>
                <a:lnTo>
                  <a:pt x="225478" y="397763"/>
                </a:lnTo>
                <a:lnTo>
                  <a:pt x="230064" y="384625"/>
                </a:lnTo>
                <a:lnTo>
                  <a:pt x="247268" y="329691"/>
                </a:lnTo>
                <a:close/>
              </a:path>
              <a:path w="320039" h="459104">
                <a:moveTo>
                  <a:pt x="250111" y="28701"/>
                </a:moveTo>
                <a:lnTo>
                  <a:pt x="160020" y="28701"/>
                </a:lnTo>
                <a:lnTo>
                  <a:pt x="211179" y="38772"/>
                </a:lnTo>
                <a:lnTo>
                  <a:pt x="252777" y="66309"/>
                </a:lnTo>
                <a:lnTo>
                  <a:pt x="280731" y="107301"/>
                </a:lnTo>
                <a:lnTo>
                  <a:pt x="290957" y="157734"/>
                </a:lnTo>
                <a:lnTo>
                  <a:pt x="287778" y="180373"/>
                </a:lnTo>
                <a:lnTo>
                  <a:pt x="279146" y="204739"/>
                </a:lnTo>
                <a:lnTo>
                  <a:pt x="266418" y="229796"/>
                </a:lnTo>
                <a:lnTo>
                  <a:pt x="250951" y="254507"/>
                </a:lnTo>
                <a:lnTo>
                  <a:pt x="245502" y="265753"/>
                </a:lnTo>
                <a:lnTo>
                  <a:pt x="234557" y="289673"/>
                </a:lnTo>
                <a:lnTo>
                  <a:pt x="229108" y="300989"/>
                </a:lnTo>
                <a:lnTo>
                  <a:pt x="260439" y="300989"/>
                </a:lnTo>
                <a:lnTo>
                  <a:pt x="266301" y="288214"/>
                </a:lnTo>
                <a:lnTo>
                  <a:pt x="290464" y="245046"/>
                </a:lnTo>
                <a:lnTo>
                  <a:pt x="311223" y="201211"/>
                </a:lnTo>
                <a:lnTo>
                  <a:pt x="320039" y="157734"/>
                </a:lnTo>
                <a:lnTo>
                  <a:pt x="311773" y="108264"/>
                </a:lnTo>
                <a:lnTo>
                  <a:pt x="288840" y="65013"/>
                </a:lnTo>
                <a:lnTo>
                  <a:pt x="254038" y="30723"/>
                </a:lnTo>
                <a:lnTo>
                  <a:pt x="250111" y="28701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236464" y="3198876"/>
            <a:ext cx="94487" cy="929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842759" y="2927604"/>
            <a:ext cx="836930" cy="838200"/>
          </a:xfrm>
          <a:custGeom>
            <a:avLst/>
            <a:gdLst/>
            <a:ahLst/>
            <a:cxnLst/>
            <a:rect l="l" t="t" r="r" b="b"/>
            <a:pathLst>
              <a:path w="836929" h="838200">
                <a:moveTo>
                  <a:pt x="418338" y="0"/>
                </a:moveTo>
                <a:lnTo>
                  <a:pt x="369955" y="2849"/>
                </a:lnTo>
                <a:lnTo>
                  <a:pt x="323105" y="11178"/>
                </a:lnTo>
                <a:lnTo>
                  <a:pt x="278118" y="24660"/>
                </a:lnTo>
                <a:lnTo>
                  <a:pt x="235320" y="42965"/>
                </a:lnTo>
                <a:lnTo>
                  <a:pt x="195040" y="65765"/>
                </a:lnTo>
                <a:lnTo>
                  <a:pt x="157607" y="92732"/>
                </a:lnTo>
                <a:lnTo>
                  <a:pt x="123348" y="123539"/>
                </a:lnTo>
                <a:lnTo>
                  <a:pt x="92592" y="157856"/>
                </a:lnTo>
                <a:lnTo>
                  <a:pt x="65668" y="195355"/>
                </a:lnTo>
                <a:lnTo>
                  <a:pt x="42903" y="235709"/>
                </a:lnTo>
                <a:lnTo>
                  <a:pt x="24625" y="278588"/>
                </a:lnTo>
                <a:lnTo>
                  <a:pt x="11163" y="323665"/>
                </a:lnTo>
                <a:lnTo>
                  <a:pt x="2845" y="370612"/>
                </a:lnTo>
                <a:lnTo>
                  <a:pt x="0" y="419100"/>
                </a:lnTo>
                <a:lnTo>
                  <a:pt x="2845" y="468315"/>
                </a:lnTo>
                <a:lnTo>
                  <a:pt x="11163" y="515774"/>
                </a:lnTo>
                <a:lnTo>
                  <a:pt x="24625" y="561173"/>
                </a:lnTo>
                <a:lnTo>
                  <a:pt x="42903" y="604212"/>
                </a:lnTo>
                <a:lnTo>
                  <a:pt x="65668" y="644587"/>
                </a:lnTo>
                <a:lnTo>
                  <a:pt x="92592" y="681996"/>
                </a:lnTo>
                <a:lnTo>
                  <a:pt x="123348" y="716137"/>
                </a:lnTo>
                <a:lnTo>
                  <a:pt x="157607" y="746706"/>
                </a:lnTo>
                <a:lnTo>
                  <a:pt x="195040" y="773402"/>
                </a:lnTo>
                <a:lnTo>
                  <a:pt x="235320" y="795923"/>
                </a:lnTo>
                <a:lnTo>
                  <a:pt x="278118" y="813965"/>
                </a:lnTo>
                <a:lnTo>
                  <a:pt x="323105" y="827227"/>
                </a:lnTo>
                <a:lnTo>
                  <a:pt x="369955" y="835406"/>
                </a:lnTo>
                <a:lnTo>
                  <a:pt x="418338" y="838200"/>
                </a:lnTo>
                <a:lnTo>
                  <a:pt x="467448" y="835406"/>
                </a:lnTo>
                <a:lnTo>
                  <a:pt x="514809" y="827227"/>
                </a:lnTo>
                <a:lnTo>
                  <a:pt x="560120" y="813965"/>
                </a:lnTo>
                <a:lnTo>
                  <a:pt x="603077" y="795923"/>
                </a:lnTo>
                <a:lnTo>
                  <a:pt x="643378" y="773402"/>
                </a:lnTo>
                <a:lnTo>
                  <a:pt x="663415" y="759079"/>
                </a:lnTo>
                <a:lnTo>
                  <a:pt x="418338" y="759079"/>
                </a:lnTo>
                <a:lnTo>
                  <a:pt x="372683" y="756013"/>
                </a:lnTo>
                <a:lnTo>
                  <a:pt x="328775" y="747071"/>
                </a:lnTo>
                <a:lnTo>
                  <a:pt x="287037" y="732639"/>
                </a:lnTo>
                <a:lnTo>
                  <a:pt x="247894" y="713100"/>
                </a:lnTo>
                <a:lnTo>
                  <a:pt x="211769" y="688839"/>
                </a:lnTo>
                <a:lnTo>
                  <a:pt x="179085" y="660241"/>
                </a:lnTo>
                <a:lnTo>
                  <a:pt x="150267" y="627690"/>
                </a:lnTo>
                <a:lnTo>
                  <a:pt x="125739" y="591570"/>
                </a:lnTo>
                <a:lnTo>
                  <a:pt x="105923" y="552267"/>
                </a:lnTo>
                <a:lnTo>
                  <a:pt x="91245" y="510164"/>
                </a:lnTo>
                <a:lnTo>
                  <a:pt x="82127" y="465647"/>
                </a:lnTo>
                <a:lnTo>
                  <a:pt x="78994" y="419100"/>
                </a:lnTo>
                <a:lnTo>
                  <a:pt x="82127" y="373379"/>
                </a:lnTo>
                <a:lnTo>
                  <a:pt x="91245" y="329402"/>
                </a:lnTo>
                <a:lnTo>
                  <a:pt x="105923" y="287593"/>
                </a:lnTo>
                <a:lnTo>
                  <a:pt x="125739" y="248379"/>
                </a:lnTo>
                <a:lnTo>
                  <a:pt x="150267" y="212184"/>
                </a:lnTo>
                <a:lnTo>
                  <a:pt x="179085" y="179435"/>
                </a:lnTo>
                <a:lnTo>
                  <a:pt x="211769" y="150556"/>
                </a:lnTo>
                <a:lnTo>
                  <a:pt x="247894" y="125974"/>
                </a:lnTo>
                <a:lnTo>
                  <a:pt x="287037" y="106114"/>
                </a:lnTo>
                <a:lnTo>
                  <a:pt x="328775" y="91401"/>
                </a:lnTo>
                <a:lnTo>
                  <a:pt x="372683" y="82262"/>
                </a:lnTo>
                <a:lnTo>
                  <a:pt x="418338" y="79121"/>
                </a:lnTo>
                <a:lnTo>
                  <a:pt x="661872" y="79121"/>
                </a:lnTo>
                <a:lnTo>
                  <a:pt x="643378" y="65765"/>
                </a:lnTo>
                <a:lnTo>
                  <a:pt x="603077" y="42965"/>
                </a:lnTo>
                <a:lnTo>
                  <a:pt x="560120" y="24660"/>
                </a:lnTo>
                <a:lnTo>
                  <a:pt x="514809" y="11178"/>
                </a:lnTo>
                <a:lnTo>
                  <a:pt x="467448" y="2849"/>
                </a:lnTo>
                <a:lnTo>
                  <a:pt x="418338" y="0"/>
                </a:lnTo>
                <a:close/>
              </a:path>
              <a:path w="836929" h="838200">
                <a:moveTo>
                  <a:pt x="661872" y="79121"/>
                </a:moveTo>
                <a:lnTo>
                  <a:pt x="418338" y="79121"/>
                </a:lnTo>
                <a:lnTo>
                  <a:pt x="464819" y="82262"/>
                </a:lnTo>
                <a:lnTo>
                  <a:pt x="509267" y="91401"/>
                </a:lnTo>
                <a:lnTo>
                  <a:pt x="551299" y="106114"/>
                </a:lnTo>
                <a:lnTo>
                  <a:pt x="590531" y="125974"/>
                </a:lnTo>
                <a:lnTo>
                  <a:pt x="626581" y="150556"/>
                </a:lnTo>
                <a:lnTo>
                  <a:pt x="659066" y="179435"/>
                </a:lnTo>
                <a:lnTo>
                  <a:pt x="687604" y="212184"/>
                </a:lnTo>
                <a:lnTo>
                  <a:pt x="711811" y="248379"/>
                </a:lnTo>
                <a:lnTo>
                  <a:pt x="731305" y="287593"/>
                </a:lnTo>
                <a:lnTo>
                  <a:pt x="745704" y="329402"/>
                </a:lnTo>
                <a:lnTo>
                  <a:pt x="754623" y="373379"/>
                </a:lnTo>
                <a:lnTo>
                  <a:pt x="757682" y="419100"/>
                </a:lnTo>
                <a:lnTo>
                  <a:pt x="754623" y="465647"/>
                </a:lnTo>
                <a:lnTo>
                  <a:pt x="745704" y="510164"/>
                </a:lnTo>
                <a:lnTo>
                  <a:pt x="731305" y="552267"/>
                </a:lnTo>
                <a:lnTo>
                  <a:pt x="711811" y="591570"/>
                </a:lnTo>
                <a:lnTo>
                  <a:pt x="687604" y="627690"/>
                </a:lnTo>
                <a:lnTo>
                  <a:pt x="659066" y="660241"/>
                </a:lnTo>
                <a:lnTo>
                  <a:pt x="626581" y="688839"/>
                </a:lnTo>
                <a:lnTo>
                  <a:pt x="590531" y="713100"/>
                </a:lnTo>
                <a:lnTo>
                  <a:pt x="551299" y="732639"/>
                </a:lnTo>
                <a:lnTo>
                  <a:pt x="509267" y="747071"/>
                </a:lnTo>
                <a:lnTo>
                  <a:pt x="464819" y="756013"/>
                </a:lnTo>
                <a:lnTo>
                  <a:pt x="418338" y="759079"/>
                </a:lnTo>
                <a:lnTo>
                  <a:pt x="663415" y="759079"/>
                </a:lnTo>
                <a:lnTo>
                  <a:pt x="714803" y="716137"/>
                </a:lnTo>
                <a:lnTo>
                  <a:pt x="745322" y="681996"/>
                </a:lnTo>
                <a:lnTo>
                  <a:pt x="771976" y="644587"/>
                </a:lnTo>
                <a:lnTo>
                  <a:pt x="794461" y="604212"/>
                </a:lnTo>
                <a:lnTo>
                  <a:pt x="812476" y="561173"/>
                </a:lnTo>
                <a:lnTo>
                  <a:pt x="825719" y="515774"/>
                </a:lnTo>
                <a:lnTo>
                  <a:pt x="833886" y="468315"/>
                </a:lnTo>
                <a:lnTo>
                  <a:pt x="836676" y="419100"/>
                </a:lnTo>
                <a:lnTo>
                  <a:pt x="833886" y="370612"/>
                </a:lnTo>
                <a:lnTo>
                  <a:pt x="825719" y="323665"/>
                </a:lnTo>
                <a:lnTo>
                  <a:pt x="812476" y="278588"/>
                </a:lnTo>
                <a:lnTo>
                  <a:pt x="794461" y="235709"/>
                </a:lnTo>
                <a:lnTo>
                  <a:pt x="771976" y="195355"/>
                </a:lnTo>
                <a:lnTo>
                  <a:pt x="745322" y="157856"/>
                </a:lnTo>
                <a:lnTo>
                  <a:pt x="714803" y="123539"/>
                </a:lnTo>
                <a:lnTo>
                  <a:pt x="680721" y="92732"/>
                </a:lnTo>
                <a:lnTo>
                  <a:pt x="661872" y="79121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264907" y="3372611"/>
            <a:ext cx="45720" cy="47625"/>
          </a:xfrm>
          <a:custGeom>
            <a:avLst/>
            <a:gdLst/>
            <a:ahLst/>
            <a:cxnLst/>
            <a:rect l="l" t="t" r="r" b="b"/>
            <a:pathLst>
              <a:path w="45720" h="47625">
                <a:moveTo>
                  <a:pt x="22860" y="0"/>
                </a:moveTo>
                <a:lnTo>
                  <a:pt x="13983" y="1851"/>
                </a:lnTo>
                <a:lnTo>
                  <a:pt x="6715" y="6905"/>
                </a:lnTo>
                <a:lnTo>
                  <a:pt x="1803" y="14412"/>
                </a:lnTo>
                <a:lnTo>
                  <a:pt x="0" y="23622"/>
                </a:lnTo>
                <a:lnTo>
                  <a:pt x="1803" y="32831"/>
                </a:lnTo>
                <a:lnTo>
                  <a:pt x="6715" y="40338"/>
                </a:lnTo>
                <a:lnTo>
                  <a:pt x="13983" y="45392"/>
                </a:lnTo>
                <a:lnTo>
                  <a:pt x="22860" y="47243"/>
                </a:lnTo>
                <a:lnTo>
                  <a:pt x="31736" y="45392"/>
                </a:lnTo>
                <a:lnTo>
                  <a:pt x="39004" y="40338"/>
                </a:lnTo>
                <a:lnTo>
                  <a:pt x="43916" y="32831"/>
                </a:lnTo>
                <a:lnTo>
                  <a:pt x="45720" y="23622"/>
                </a:lnTo>
                <a:lnTo>
                  <a:pt x="43916" y="14412"/>
                </a:lnTo>
                <a:lnTo>
                  <a:pt x="39004" y="6905"/>
                </a:lnTo>
                <a:lnTo>
                  <a:pt x="31736" y="1851"/>
                </a:lnTo>
                <a:lnTo>
                  <a:pt x="2286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080504" y="3177539"/>
            <a:ext cx="368300" cy="358140"/>
          </a:xfrm>
          <a:custGeom>
            <a:avLst/>
            <a:gdLst/>
            <a:ahLst/>
            <a:cxnLst/>
            <a:rect l="l" t="t" r="r" b="b"/>
            <a:pathLst>
              <a:path w="368300" h="358139">
                <a:moveTo>
                  <a:pt x="298957" y="0"/>
                </a:moveTo>
                <a:lnTo>
                  <a:pt x="63246" y="0"/>
                </a:lnTo>
                <a:lnTo>
                  <a:pt x="38790" y="5046"/>
                </a:lnTo>
                <a:lnTo>
                  <a:pt x="18669" y="18748"/>
                </a:lnTo>
                <a:lnTo>
                  <a:pt x="5024" y="38951"/>
                </a:lnTo>
                <a:lnTo>
                  <a:pt x="0" y="63500"/>
                </a:lnTo>
                <a:lnTo>
                  <a:pt x="0" y="294639"/>
                </a:lnTo>
                <a:lnTo>
                  <a:pt x="5024" y="319188"/>
                </a:lnTo>
                <a:lnTo>
                  <a:pt x="18669" y="339391"/>
                </a:lnTo>
                <a:lnTo>
                  <a:pt x="38790" y="353093"/>
                </a:lnTo>
                <a:lnTo>
                  <a:pt x="63246" y="358139"/>
                </a:lnTo>
                <a:lnTo>
                  <a:pt x="270255" y="358139"/>
                </a:lnTo>
                <a:lnTo>
                  <a:pt x="294657" y="353093"/>
                </a:lnTo>
                <a:lnTo>
                  <a:pt x="314785" y="339391"/>
                </a:lnTo>
                <a:lnTo>
                  <a:pt x="317740" y="335025"/>
                </a:lnTo>
                <a:lnTo>
                  <a:pt x="63246" y="335025"/>
                </a:lnTo>
                <a:lnTo>
                  <a:pt x="47257" y="331966"/>
                </a:lnTo>
                <a:lnTo>
                  <a:pt x="34496" y="323500"/>
                </a:lnTo>
                <a:lnTo>
                  <a:pt x="26044" y="310701"/>
                </a:lnTo>
                <a:lnTo>
                  <a:pt x="22987" y="294639"/>
                </a:lnTo>
                <a:lnTo>
                  <a:pt x="22987" y="112649"/>
                </a:lnTo>
                <a:lnTo>
                  <a:pt x="333501" y="112649"/>
                </a:lnTo>
                <a:lnTo>
                  <a:pt x="333501" y="106807"/>
                </a:lnTo>
                <a:lnTo>
                  <a:pt x="310515" y="106807"/>
                </a:lnTo>
                <a:lnTo>
                  <a:pt x="307594" y="104012"/>
                </a:lnTo>
                <a:lnTo>
                  <a:pt x="57530" y="104012"/>
                </a:lnTo>
                <a:lnTo>
                  <a:pt x="51689" y="101092"/>
                </a:lnTo>
                <a:lnTo>
                  <a:pt x="45974" y="101092"/>
                </a:lnTo>
                <a:lnTo>
                  <a:pt x="45974" y="92456"/>
                </a:lnTo>
                <a:lnTo>
                  <a:pt x="34544" y="92456"/>
                </a:lnTo>
                <a:lnTo>
                  <a:pt x="30273" y="85913"/>
                </a:lnTo>
                <a:lnTo>
                  <a:pt x="26574" y="79073"/>
                </a:lnTo>
                <a:lnTo>
                  <a:pt x="23971" y="71685"/>
                </a:lnTo>
                <a:lnTo>
                  <a:pt x="22987" y="63500"/>
                </a:lnTo>
                <a:lnTo>
                  <a:pt x="26044" y="47438"/>
                </a:lnTo>
                <a:lnTo>
                  <a:pt x="34496" y="34639"/>
                </a:lnTo>
                <a:lnTo>
                  <a:pt x="47257" y="26173"/>
                </a:lnTo>
                <a:lnTo>
                  <a:pt x="63246" y="23113"/>
                </a:lnTo>
                <a:lnTo>
                  <a:pt x="331380" y="23113"/>
                </a:lnTo>
                <a:lnTo>
                  <a:pt x="330944" y="20734"/>
                </a:lnTo>
                <a:lnTo>
                  <a:pt x="323802" y="9763"/>
                </a:lnTo>
                <a:lnTo>
                  <a:pt x="312874" y="2577"/>
                </a:lnTo>
                <a:lnTo>
                  <a:pt x="298957" y="0"/>
                </a:lnTo>
                <a:close/>
              </a:path>
              <a:path w="368300" h="358139">
                <a:moveTo>
                  <a:pt x="333501" y="112649"/>
                </a:moveTo>
                <a:lnTo>
                  <a:pt x="22987" y="112649"/>
                </a:lnTo>
                <a:lnTo>
                  <a:pt x="32134" y="118554"/>
                </a:lnTo>
                <a:lnTo>
                  <a:pt x="42068" y="123126"/>
                </a:lnTo>
                <a:lnTo>
                  <a:pt x="52526" y="126079"/>
                </a:lnTo>
                <a:lnTo>
                  <a:pt x="63246" y="127126"/>
                </a:lnTo>
                <a:lnTo>
                  <a:pt x="304673" y="127126"/>
                </a:lnTo>
                <a:lnTo>
                  <a:pt x="310515" y="132842"/>
                </a:lnTo>
                <a:lnTo>
                  <a:pt x="310515" y="161798"/>
                </a:lnTo>
                <a:lnTo>
                  <a:pt x="207010" y="161798"/>
                </a:lnTo>
                <a:lnTo>
                  <a:pt x="184679" y="166342"/>
                </a:lnTo>
                <a:lnTo>
                  <a:pt x="166385" y="178720"/>
                </a:lnTo>
                <a:lnTo>
                  <a:pt x="154021" y="197052"/>
                </a:lnTo>
                <a:lnTo>
                  <a:pt x="149478" y="219456"/>
                </a:lnTo>
                <a:lnTo>
                  <a:pt x="154021" y="241933"/>
                </a:lnTo>
                <a:lnTo>
                  <a:pt x="166385" y="260302"/>
                </a:lnTo>
                <a:lnTo>
                  <a:pt x="184679" y="272694"/>
                </a:lnTo>
                <a:lnTo>
                  <a:pt x="207010" y="277240"/>
                </a:lnTo>
                <a:lnTo>
                  <a:pt x="310515" y="277240"/>
                </a:lnTo>
                <a:lnTo>
                  <a:pt x="310515" y="294639"/>
                </a:lnTo>
                <a:lnTo>
                  <a:pt x="307457" y="310701"/>
                </a:lnTo>
                <a:lnTo>
                  <a:pt x="299005" y="323500"/>
                </a:lnTo>
                <a:lnTo>
                  <a:pt x="286244" y="331966"/>
                </a:lnTo>
                <a:lnTo>
                  <a:pt x="270255" y="335025"/>
                </a:lnTo>
                <a:lnTo>
                  <a:pt x="317740" y="335025"/>
                </a:lnTo>
                <a:lnTo>
                  <a:pt x="328459" y="319188"/>
                </a:lnTo>
                <a:lnTo>
                  <a:pt x="333501" y="294639"/>
                </a:lnTo>
                <a:lnTo>
                  <a:pt x="333501" y="277240"/>
                </a:lnTo>
                <a:lnTo>
                  <a:pt x="352537" y="254126"/>
                </a:lnTo>
                <a:lnTo>
                  <a:pt x="207010" y="254126"/>
                </a:lnTo>
                <a:lnTo>
                  <a:pt x="193093" y="251567"/>
                </a:lnTo>
                <a:lnTo>
                  <a:pt x="182165" y="244411"/>
                </a:lnTo>
                <a:lnTo>
                  <a:pt x="175023" y="233445"/>
                </a:lnTo>
                <a:lnTo>
                  <a:pt x="172466" y="219456"/>
                </a:lnTo>
                <a:lnTo>
                  <a:pt x="175023" y="205519"/>
                </a:lnTo>
                <a:lnTo>
                  <a:pt x="182165" y="194548"/>
                </a:lnTo>
                <a:lnTo>
                  <a:pt x="193093" y="187362"/>
                </a:lnTo>
                <a:lnTo>
                  <a:pt x="207010" y="184785"/>
                </a:lnTo>
                <a:lnTo>
                  <a:pt x="316229" y="184785"/>
                </a:lnTo>
                <a:lnTo>
                  <a:pt x="324866" y="181990"/>
                </a:lnTo>
                <a:lnTo>
                  <a:pt x="327787" y="176149"/>
                </a:lnTo>
                <a:lnTo>
                  <a:pt x="330580" y="173355"/>
                </a:lnTo>
                <a:lnTo>
                  <a:pt x="330580" y="170434"/>
                </a:lnTo>
                <a:lnTo>
                  <a:pt x="359441" y="170434"/>
                </a:lnTo>
                <a:lnTo>
                  <a:pt x="359362" y="170084"/>
                </a:lnTo>
                <a:lnTo>
                  <a:pt x="333501" y="138684"/>
                </a:lnTo>
                <a:lnTo>
                  <a:pt x="333501" y="112649"/>
                </a:lnTo>
                <a:close/>
              </a:path>
              <a:path w="368300" h="358139">
                <a:moveTo>
                  <a:pt x="359441" y="170434"/>
                </a:moveTo>
                <a:lnTo>
                  <a:pt x="333501" y="170434"/>
                </a:lnTo>
                <a:lnTo>
                  <a:pt x="337698" y="177913"/>
                </a:lnTo>
                <a:lnTo>
                  <a:pt x="341360" y="187023"/>
                </a:lnTo>
                <a:lnTo>
                  <a:pt x="343949" y="197205"/>
                </a:lnTo>
                <a:lnTo>
                  <a:pt x="344926" y="207962"/>
                </a:lnTo>
                <a:lnTo>
                  <a:pt x="343814" y="220837"/>
                </a:lnTo>
                <a:lnTo>
                  <a:pt x="340280" y="233203"/>
                </a:lnTo>
                <a:lnTo>
                  <a:pt x="334055" y="244475"/>
                </a:lnTo>
                <a:lnTo>
                  <a:pt x="324866" y="254126"/>
                </a:lnTo>
                <a:lnTo>
                  <a:pt x="352537" y="254126"/>
                </a:lnTo>
                <a:lnTo>
                  <a:pt x="359362" y="245840"/>
                </a:lnTo>
                <a:lnTo>
                  <a:pt x="367982" y="207962"/>
                </a:lnTo>
                <a:lnTo>
                  <a:pt x="359441" y="170434"/>
                </a:lnTo>
                <a:close/>
              </a:path>
              <a:path w="368300" h="358139">
                <a:moveTo>
                  <a:pt x="331380" y="23113"/>
                </a:moveTo>
                <a:lnTo>
                  <a:pt x="304673" y="23113"/>
                </a:lnTo>
                <a:lnTo>
                  <a:pt x="310515" y="28829"/>
                </a:lnTo>
                <a:lnTo>
                  <a:pt x="310515" y="106807"/>
                </a:lnTo>
                <a:lnTo>
                  <a:pt x="333501" y="106807"/>
                </a:lnTo>
                <a:lnTo>
                  <a:pt x="333496" y="34639"/>
                </a:lnTo>
                <a:lnTo>
                  <a:pt x="331380" y="23113"/>
                </a:lnTo>
                <a:close/>
              </a:path>
              <a:path w="368300" h="358139">
                <a:moveTo>
                  <a:pt x="293243" y="34671"/>
                </a:moveTo>
                <a:lnTo>
                  <a:pt x="40259" y="34671"/>
                </a:lnTo>
                <a:lnTo>
                  <a:pt x="34544" y="40386"/>
                </a:lnTo>
                <a:lnTo>
                  <a:pt x="34544" y="92456"/>
                </a:lnTo>
                <a:lnTo>
                  <a:pt x="287527" y="92456"/>
                </a:lnTo>
                <a:lnTo>
                  <a:pt x="287527" y="104012"/>
                </a:lnTo>
                <a:lnTo>
                  <a:pt x="298957" y="104012"/>
                </a:lnTo>
                <a:lnTo>
                  <a:pt x="298957" y="80899"/>
                </a:lnTo>
                <a:lnTo>
                  <a:pt x="45974" y="80899"/>
                </a:lnTo>
                <a:lnTo>
                  <a:pt x="45974" y="69342"/>
                </a:lnTo>
                <a:lnTo>
                  <a:pt x="298957" y="69342"/>
                </a:lnTo>
                <a:lnTo>
                  <a:pt x="298957" y="57785"/>
                </a:lnTo>
                <a:lnTo>
                  <a:pt x="45974" y="57785"/>
                </a:lnTo>
                <a:lnTo>
                  <a:pt x="45974" y="46227"/>
                </a:lnTo>
                <a:lnTo>
                  <a:pt x="298957" y="46227"/>
                </a:lnTo>
                <a:lnTo>
                  <a:pt x="298957" y="40386"/>
                </a:lnTo>
                <a:lnTo>
                  <a:pt x="293243" y="34671"/>
                </a:lnTo>
                <a:close/>
              </a:path>
              <a:path w="368300" h="358139">
                <a:moveTo>
                  <a:pt x="298957" y="69342"/>
                </a:moveTo>
                <a:lnTo>
                  <a:pt x="287527" y="69342"/>
                </a:lnTo>
                <a:lnTo>
                  <a:pt x="287527" y="80899"/>
                </a:lnTo>
                <a:lnTo>
                  <a:pt x="298957" y="80899"/>
                </a:lnTo>
                <a:lnTo>
                  <a:pt x="298957" y="69342"/>
                </a:lnTo>
                <a:close/>
              </a:path>
              <a:path w="368300" h="358139">
                <a:moveTo>
                  <a:pt x="298957" y="46227"/>
                </a:moveTo>
                <a:lnTo>
                  <a:pt x="287527" y="46227"/>
                </a:lnTo>
                <a:lnTo>
                  <a:pt x="287527" y="57785"/>
                </a:lnTo>
                <a:lnTo>
                  <a:pt x="298957" y="57785"/>
                </a:lnTo>
                <a:lnTo>
                  <a:pt x="298957" y="4622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836320" y="3991807"/>
          <a:ext cx="6964045" cy="1469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6239"/>
                <a:gridCol w="1830069"/>
                <a:gridCol w="2106929"/>
                <a:gridCol w="1358900"/>
              </a:tblGrid>
              <a:tr h="406449">
                <a:tc>
                  <a:txBody>
                    <a:bodyPr/>
                    <a:lstStyle/>
                    <a:p>
                      <a:pPr marR="20002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提交材料</a:t>
                      </a:r>
                      <a:endParaRPr sz="2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240" marB="0">
                    <a:solidFill>
                      <a:srgbClr val="092D3E"/>
                    </a:solidFill>
                  </a:tcPr>
                </a:tc>
                <a:tc>
                  <a:txBody>
                    <a:bodyPr/>
                    <a:lstStyle/>
                    <a:p>
                      <a:pPr marL="44894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入学面试</a:t>
                      </a:r>
                      <a:endParaRPr sz="2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9050" marB="0">
                    <a:solidFill>
                      <a:srgbClr val="092D3E"/>
                    </a:solidFill>
                  </a:tcPr>
                </a:tc>
                <a:tc>
                  <a:txBody>
                    <a:bodyPr/>
                    <a:lstStyle/>
                    <a:p>
                      <a:pPr marR="14287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录取通知</a:t>
                      </a:r>
                      <a:endParaRPr sz="2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5875" marB="0">
                    <a:solidFill>
                      <a:srgbClr val="092D3E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缴费通知</a:t>
                      </a:r>
                      <a:endParaRPr sz="2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7465" marB="0">
                    <a:solidFill>
                      <a:srgbClr val="092D3E"/>
                    </a:solidFill>
                  </a:tcPr>
                </a:tc>
              </a:tr>
              <a:tr h="389968">
                <a:tc>
                  <a:txBody>
                    <a:bodyPr/>
                    <a:lstStyle/>
                    <a:p>
                      <a:pPr marR="221615"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800" dirty="0">
                          <a:solidFill>
                            <a:srgbClr val="F1F1F1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提交报名表等</a:t>
                      </a:r>
                      <a:endParaRPr sz="1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73025" marB="0">
                    <a:solidFill>
                      <a:srgbClr val="092D3E"/>
                    </a:solidFill>
                  </a:tcPr>
                </a:tc>
                <a:tc>
                  <a:txBody>
                    <a:bodyPr/>
                    <a:lstStyle/>
                    <a:p>
                      <a:pPr marL="48958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800" dirty="0">
                          <a:solidFill>
                            <a:srgbClr val="F1F1F1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工作经验</a:t>
                      </a:r>
                      <a:endParaRPr sz="1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0960" marB="0">
                    <a:solidFill>
                      <a:srgbClr val="092D3E"/>
                    </a:solidFill>
                  </a:tcPr>
                </a:tc>
                <a:tc>
                  <a:txBody>
                    <a:bodyPr/>
                    <a:lstStyle/>
                    <a:p>
                      <a:pPr marR="10414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800" spc="-5" dirty="0">
                          <a:solidFill>
                            <a:srgbClr val="F1F1F1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发放录取通知书</a:t>
                      </a:r>
                      <a:endParaRPr sz="1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6995" marB="0">
                    <a:solidFill>
                      <a:srgbClr val="092D3E"/>
                    </a:solidFill>
                  </a:tcPr>
                </a:tc>
                <a:tc>
                  <a:txBody>
                    <a:bodyPr/>
                    <a:lstStyle/>
                    <a:p>
                      <a:pPr marR="73025" algn="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800" dirty="0">
                          <a:solidFill>
                            <a:srgbClr val="F1F1F1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缴纳费用</a:t>
                      </a:r>
                      <a:endParaRPr sz="1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73025" marB="0">
                    <a:solidFill>
                      <a:srgbClr val="092D3E"/>
                    </a:solidFill>
                  </a:tcPr>
                </a:tc>
              </a:tr>
              <a:tr h="672913">
                <a:tc>
                  <a:txBody>
                    <a:bodyPr/>
                    <a:lstStyle/>
                    <a:p>
                      <a:pPr marR="22288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dirty="0">
                          <a:solidFill>
                            <a:srgbClr val="F1F1F1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相关资料</a:t>
                      </a:r>
                      <a:endParaRPr sz="1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9370" marB="0">
                    <a:solidFill>
                      <a:srgbClr val="092D3E"/>
                    </a:soli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800" dirty="0">
                          <a:solidFill>
                            <a:srgbClr val="F1F1F1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最高学位证明</a:t>
                      </a:r>
                      <a:endParaRPr sz="1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63500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800" dirty="0">
                          <a:solidFill>
                            <a:srgbClr val="F1F1F1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英语能力</a:t>
                      </a:r>
                      <a:endParaRPr sz="1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27939" marB="0">
                    <a:solidFill>
                      <a:srgbClr val="092D3E"/>
                    </a:solidFill>
                  </a:tcPr>
                </a:tc>
                <a:tc>
                  <a:txBody>
                    <a:bodyPr/>
                    <a:lstStyle/>
                    <a:p>
                      <a:pPr marR="10414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800" dirty="0">
                          <a:solidFill>
                            <a:srgbClr val="F1F1F1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学习与缴费信息</a:t>
                      </a:r>
                      <a:endParaRPr sz="1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3340" marB="0">
                    <a:solidFill>
                      <a:srgbClr val="092D3E"/>
                    </a:solidFill>
                  </a:tcPr>
                </a:tc>
                <a:tc>
                  <a:txBody>
                    <a:bodyPr/>
                    <a:lstStyle/>
                    <a:p>
                      <a:pPr marR="73025" algn="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dirty="0">
                          <a:solidFill>
                            <a:srgbClr val="F1F1F1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正式入学</a:t>
                      </a:r>
                      <a:endParaRPr sz="1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9370" marB="0">
                    <a:solidFill>
                      <a:srgbClr val="092D3E"/>
                    </a:solidFill>
                  </a:tcPr>
                </a:tc>
              </a:tr>
            </a:tbl>
          </a:graphicData>
        </a:graphic>
      </p:graphicFrame>
      <p:sp>
        <p:nvSpPr>
          <p:cNvPr id="20" name="object 20"/>
          <p:cNvSpPr/>
          <p:nvPr/>
        </p:nvSpPr>
        <p:spPr>
          <a:xfrm>
            <a:off x="8706611" y="1720595"/>
            <a:ext cx="3150107" cy="4727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97051" y="1667255"/>
            <a:ext cx="2144268" cy="5059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97051" y="1667255"/>
            <a:ext cx="2144395" cy="506095"/>
          </a:xfrm>
          <a:custGeom>
            <a:avLst/>
            <a:gdLst/>
            <a:ahLst/>
            <a:cxnLst/>
            <a:rect l="l" t="t" r="r" b="b"/>
            <a:pathLst>
              <a:path w="2144395" h="506094">
                <a:moveTo>
                  <a:pt x="0" y="0"/>
                </a:moveTo>
                <a:lnTo>
                  <a:pt x="1891284" y="0"/>
                </a:lnTo>
                <a:lnTo>
                  <a:pt x="2144268" y="252984"/>
                </a:lnTo>
                <a:lnTo>
                  <a:pt x="1891284" y="505968"/>
                </a:lnTo>
                <a:lnTo>
                  <a:pt x="0" y="50596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202537" y="1744421"/>
            <a:ext cx="104394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申请步骤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2063750"/>
          </a:xfrm>
          <a:custGeom>
            <a:avLst/>
            <a:gdLst/>
            <a:ahLst/>
            <a:cxnLst/>
            <a:rect l="l" t="t" r="r" b="b"/>
            <a:pathLst>
              <a:path w="12192000" h="2063750">
                <a:moveTo>
                  <a:pt x="0" y="2063496"/>
                </a:moveTo>
                <a:lnTo>
                  <a:pt x="12192000" y="2063496"/>
                </a:lnTo>
                <a:lnTo>
                  <a:pt x="12192000" y="0"/>
                </a:lnTo>
                <a:lnTo>
                  <a:pt x="0" y="0"/>
                </a:lnTo>
                <a:lnTo>
                  <a:pt x="0" y="2063496"/>
                </a:lnTo>
                <a:close/>
              </a:path>
            </a:pathLst>
          </a:custGeom>
          <a:solidFill>
            <a:srgbClr val="EEED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5859779"/>
            <a:ext cx="12192000" cy="998219"/>
          </a:xfrm>
          <a:custGeom>
            <a:avLst/>
            <a:gdLst/>
            <a:ahLst/>
            <a:cxnLst/>
            <a:rect l="l" t="t" r="r" b="b"/>
            <a:pathLst>
              <a:path w="12192000" h="998220">
                <a:moveTo>
                  <a:pt x="0" y="998219"/>
                </a:moveTo>
                <a:lnTo>
                  <a:pt x="12192000" y="998219"/>
                </a:lnTo>
                <a:lnTo>
                  <a:pt x="12192000" y="0"/>
                </a:lnTo>
                <a:lnTo>
                  <a:pt x="0" y="0"/>
                </a:lnTo>
                <a:lnTo>
                  <a:pt x="0" y="998219"/>
                </a:lnTo>
                <a:close/>
              </a:path>
            </a:pathLst>
          </a:custGeom>
          <a:solidFill>
            <a:srgbClr val="EEED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064508" y="5716523"/>
            <a:ext cx="4062984" cy="114147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064508" y="0"/>
            <a:ext cx="4062984" cy="1141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38671" y="2063495"/>
            <a:ext cx="6053455" cy="3796665"/>
          </a:xfrm>
          <a:custGeom>
            <a:avLst/>
            <a:gdLst/>
            <a:ahLst/>
            <a:cxnLst/>
            <a:rect l="l" t="t" r="r" b="b"/>
            <a:pathLst>
              <a:path w="6053455" h="3796665">
                <a:moveTo>
                  <a:pt x="0" y="3796283"/>
                </a:moveTo>
                <a:lnTo>
                  <a:pt x="6053328" y="3796283"/>
                </a:lnTo>
                <a:lnTo>
                  <a:pt x="6053328" y="0"/>
                </a:lnTo>
                <a:lnTo>
                  <a:pt x="0" y="0"/>
                </a:lnTo>
                <a:lnTo>
                  <a:pt x="0" y="3796283"/>
                </a:lnTo>
                <a:close/>
              </a:path>
            </a:pathLst>
          </a:custGeom>
          <a:solidFill>
            <a:srgbClr val="092D3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2063495"/>
            <a:ext cx="829310" cy="3796665"/>
          </a:xfrm>
          <a:custGeom>
            <a:avLst/>
            <a:gdLst/>
            <a:ahLst/>
            <a:cxnLst/>
            <a:rect l="l" t="t" r="r" b="b"/>
            <a:pathLst>
              <a:path w="829310" h="3796665">
                <a:moveTo>
                  <a:pt x="0" y="3796283"/>
                </a:moveTo>
                <a:lnTo>
                  <a:pt x="829056" y="3796283"/>
                </a:lnTo>
                <a:lnTo>
                  <a:pt x="829056" y="0"/>
                </a:lnTo>
                <a:lnTo>
                  <a:pt x="0" y="0"/>
                </a:lnTo>
                <a:lnTo>
                  <a:pt x="0" y="3796283"/>
                </a:lnTo>
                <a:close/>
              </a:path>
            </a:pathLst>
          </a:custGeom>
          <a:solidFill>
            <a:srgbClr val="092D3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471147" y="6441947"/>
            <a:ext cx="315595" cy="315595"/>
          </a:xfrm>
          <a:custGeom>
            <a:avLst/>
            <a:gdLst/>
            <a:ahLst/>
            <a:cxnLst/>
            <a:rect l="l" t="t" r="r" b="b"/>
            <a:pathLst>
              <a:path w="315595" h="315595">
                <a:moveTo>
                  <a:pt x="56133" y="0"/>
                </a:moveTo>
                <a:lnTo>
                  <a:pt x="0" y="0"/>
                </a:lnTo>
                <a:lnTo>
                  <a:pt x="259333" y="157733"/>
                </a:lnTo>
                <a:lnTo>
                  <a:pt x="0" y="315467"/>
                </a:lnTo>
                <a:lnTo>
                  <a:pt x="56133" y="315467"/>
                </a:lnTo>
                <a:lnTo>
                  <a:pt x="315468" y="157733"/>
                </a:lnTo>
                <a:lnTo>
                  <a:pt x="56133" y="0"/>
                </a:lnTo>
                <a:close/>
              </a:path>
            </a:pathLst>
          </a:custGeom>
          <a:solidFill>
            <a:srgbClr val="092D3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588495" y="6441947"/>
            <a:ext cx="315595" cy="315595"/>
          </a:xfrm>
          <a:custGeom>
            <a:avLst/>
            <a:gdLst/>
            <a:ahLst/>
            <a:cxnLst/>
            <a:rect l="l" t="t" r="r" b="b"/>
            <a:pathLst>
              <a:path w="315595" h="315595">
                <a:moveTo>
                  <a:pt x="56133" y="0"/>
                </a:moveTo>
                <a:lnTo>
                  <a:pt x="0" y="0"/>
                </a:lnTo>
                <a:lnTo>
                  <a:pt x="259333" y="157733"/>
                </a:lnTo>
                <a:lnTo>
                  <a:pt x="0" y="315467"/>
                </a:lnTo>
                <a:lnTo>
                  <a:pt x="56133" y="315467"/>
                </a:lnTo>
                <a:lnTo>
                  <a:pt x="315468" y="157733"/>
                </a:lnTo>
                <a:lnTo>
                  <a:pt x="56133" y="0"/>
                </a:lnTo>
                <a:close/>
              </a:path>
            </a:pathLst>
          </a:custGeom>
          <a:solidFill>
            <a:srgbClr val="092D3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688580" y="1456944"/>
            <a:ext cx="2144268" cy="5059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688580" y="1456944"/>
            <a:ext cx="2144395" cy="506095"/>
          </a:xfrm>
          <a:custGeom>
            <a:avLst/>
            <a:gdLst/>
            <a:ahLst/>
            <a:cxnLst/>
            <a:rect l="l" t="t" r="r" b="b"/>
            <a:pathLst>
              <a:path w="2144395" h="506094">
                <a:moveTo>
                  <a:pt x="0" y="0"/>
                </a:moveTo>
                <a:lnTo>
                  <a:pt x="1891284" y="0"/>
                </a:lnTo>
                <a:lnTo>
                  <a:pt x="2144268" y="252983"/>
                </a:lnTo>
                <a:lnTo>
                  <a:pt x="1891284" y="505967"/>
                </a:lnTo>
                <a:lnTo>
                  <a:pt x="0" y="50596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8095615" y="1534795"/>
            <a:ext cx="10496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1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附加材料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67967" y="1403603"/>
            <a:ext cx="2144268" cy="5059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267967" y="1403603"/>
            <a:ext cx="2144395" cy="506095"/>
          </a:xfrm>
          <a:custGeom>
            <a:avLst/>
            <a:gdLst/>
            <a:ahLst/>
            <a:cxnLst/>
            <a:rect l="l" t="t" r="r" b="b"/>
            <a:pathLst>
              <a:path w="2144395" h="506094">
                <a:moveTo>
                  <a:pt x="0" y="0"/>
                </a:moveTo>
                <a:lnTo>
                  <a:pt x="1891283" y="0"/>
                </a:lnTo>
                <a:lnTo>
                  <a:pt x="2144268" y="252984"/>
                </a:lnTo>
                <a:lnTo>
                  <a:pt x="1891283" y="505968"/>
                </a:lnTo>
                <a:lnTo>
                  <a:pt x="0" y="50596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674367" y="1481455"/>
            <a:ext cx="10496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1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必交材料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29055" y="2061972"/>
            <a:ext cx="5309870" cy="3796665"/>
          </a:xfrm>
          <a:custGeom>
            <a:avLst/>
            <a:gdLst/>
            <a:ahLst/>
            <a:cxnLst/>
            <a:rect l="l" t="t" r="r" b="b"/>
            <a:pathLst>
              <a:path w="5309870" h="3796665">
                <a:moveTo>
                  <a:pt x="0" y="3796283"/>
                </a:moveTo>
                <a:lnTo>
                  <a:pt x="5309616" y="3796283"/>
                </a:lnTo>
                <a:lnTo>
                  <a:pt x="5309616" y="0"/>
                </a:lnTo>
                <a:lnTo>
                  <a:pt x="0" y="0"/>
                </a:lnTo>
                <a:lnTo>
                  <a:pt x="0" y="37962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29055" y="2061972"/>
            <a:ext cx="5309870" cy="3796665"/>
          </a:xfrm>
          <a:custGeom>
            <a:avLst/>
            <a:gdLst/>
            <a:ahLst/>
            <a:cxnLst/>
            <a:rect l="l" t="t" r="r" b="b"/>
            <a:pathLst>
              <a:path w="5309870" h="3796665">
                <a:moveTo>
                  <a:pt x="0" y="3796283"/>
                </a:moveTo>
                <a:lnTo>
                  <a:pt x="5309616" y="3796283"/>
                </a:lnTo>
                <a:lnTo>
                  <a:pt x="5309616" y="0"/>
                </a:lnTo>
                <a:lnTo>
                  <a:pt x="0" y="0"/>
                </a:lnTo>
                <a:lnTo>
                  <a:pt x="0" y="3796283"/>
                </a:lnTo>
                <a:close/>
              </a:path>
            </a:pathLst>
          </a:custGeom>
          <a:ln w="12700">
            <a:solidFill>
              <a:srgbClr val="70524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397888" y="2390089"/>
            <a:ext cx="2857500" cy="3202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 panose="05000000000000000000"/>
              <a:buChar char="⚫"/>
              <a:tabLst>
                <a:tab pos="299720" algn="l"/>
              </a:tabLst>
            </a:pPr>
            <a:r>
              <a:rPr sz="1800" spc="200" dirty="0">
                <a:latin typeface="微软雅黑" panose="020B0503020204020204" charset="-122"/>
                <a:cs typeface="微软雅黑" panose="020B0503020204020204" charset="-122"/>
              </a:rPr>
              <a:t>报名表（中英文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）</a:t>
            </a:r>
            <a:r>
              <a:rPr sz="1800" spc="-33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7020">
              <a:lnSpc>
                <a:spcPct val="100000"/>
              </a:lnSpc>
              <a:spcBef>
                <a:spcPts val="1645"/>
              </a:spcBef>
              <a:buFont typeface="Wingdings" panose="05000000000000000000"/>
              <a:buChar char="⚫"/>
              <a:tabLst>
                <a:tab pos="299720" algn="l"/>
              </a:tabLst>
            </a:pPr>
            <a:r>
              <a:rPr sz="1800" spc="200" dirty="0">
                <a:latin typeface="微软雅黑" panose="020B0503020204020204" charset="-122"/>
                <a:cs typeface="微软雅黑" panose="020B0503020204020204" charset="-122"/>
              </a:rPr>
              <a:t>个人简历与自我陈述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7020">
              <a:lnSpc>
                <a:spcPct val="100000"/>
              </a:lnSpc>
              <a:spcBef>
                <a:spcPts val="1660"/>
              </a:spcBef>
              <a:buFont typeface="Wingdings" panose="05000000000000000000"/>
              <a:buChar char="⚫"/>
              <a:tabLst>
                <a:tab pos="299720" algn="l"/>
              </a:tabLst>
            </a:pPr>
            <a:r>
              <a:rPr sz="1800" spc="200" dirty="0">
                <a:latin typeface="微软雅黑" panose="020B0503020204020204" charset="-122"/>
                <a:cs typeface="微软雅黑" panose="020B0503020204020204" charset="-122"/>
              </a:rPr>
              <a:t>推荐信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7020">
              <a:lnSpc>
                <a:spcPct val="100000"/>
              </a:lnSpc>
              <a:spcBef>
                <a:spcPts val="1645"/>
              </a:spcBef>
              <a:buFont typeface="Wingdings" panose="05000000000000000000"/>
              <a:buChar char="⚫"/>
              <a:tabLst>
                <a:tab pos="299720" algn="l"/>
              </a:tabLst>
            </a:pPr>
            <a:r>
              <a:rPr sz="1800" spc="200" dirty="0">
                <a:latin typeface="微软雅黑" panose="020B0503020204020204" charset="-122"/>
                <a:cs typeface="微软雅黑" panose="020B0503020204020204" charset="-122"/>
              </a:rPr>
              <a:t>身份证和护照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7020">
              <a:lnSpc>
                <a:spcPct val="100000"/>
              </a:lnSpc>
              <a:spcBef>
                <a:spcPts val="1645"/>
              </a:spcBef>
              <a:buFont typeface="Wingdings" panose="05000000000000000000"/>
              <a:buChar char="⚫"/>
              <a:tabLst>
                <a:tab pos="299720" algn="l"/>
              </a:tabLst>
            </a:pPr>
            <a:r>
              <a:rPr sz="1800" spc="200" dirty="0">
                <a:latin typeface="微软雅黑" panose="020B0503020204020204" charset="-122"/>
                <a:cs typeface="微软雅黑" panose="020B0503020204020204" charset="-122"/>
              </a:rPr>
              <a:t>最高学历证书及成绩</a:t>
            </a:r>
            <a:r>
              <a:rPr sz="1800" spc="-1055" dirty="0">
                <a:latin typeface="微软雅黑" panose="020B0503020204020204" charset="-122"/>
                <a:cs typeface="微软雅黑" panose="020B0503020204020204" charset="-122"/>
              </a:rPr>
              <a:t>单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7020">
              <a:lnSpc>
                <a:spcPct val="100000"/>
              </a:lnSpc>
              <a:spcBef>
                <a:spcPts val="1655"/>
              </a:spcBef>
              <a:buFont typeface="Wingdings" panose="05000000000000000000"/>
              <a:buChar char="⚫"/>
              <a:tabLst>
                <a:tab pos="299720" algn="l"/>
              </a:tabLst>
            </a:pPr>
            <a:r>
              <a:rPr sz="1800" spc="200" dirty="0">
                <a:latin typeface="微软雅黑" panose="020B0503020204020204" charset="-122"/>
                <a:cs typeface="微软雅黑" panose="020B0503020204020204" charset="-122"/>
              </a:rPr>
              <a:t>个人标准两寸证件照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7020">
              <a:lnSpc>
                <a:spcPct val="100000"/>
              </a:lnSpc>
              <a:spcBef>
                <a:spcPts val="1645"/>
              </a:spcBef>
              <a:buFont typeface="Wingdings" panose="05000000000000000000"/>
              <a:buChar char="⚫"/>
              <a:tabLst>
                <a:tab pos="299720" algn="l"/>
              </a:tabLst>
            </a:pPr>
            <a:r>
              <a:rPr sz="1800" spc="200" dirty="0">
                <a:latin typeface="微软雅黑" panose="020B0503020204020204" charset="-122"/>
                <a:cs typeface="微软雅黑" panose="020B0503020204020204" charset="-122"/>
              </a:rPr>
              <a:t>名片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16114" y="2464689"/>
            <a:ext cx="2348230" cy="1268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 panose="05000000000000000000"/>
              <a:buChar char="⚫"/>
              <a:tabLst>
                <a:tab pos="299720" algn="l"/>
              </a:tabLst>
            </a:pPr>
            <a:r>
              <a:rPr sz="1800" spc="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其他研习经历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7020">
              <a:lnSpc>
                <a:spcPct val="100000"/>
              </a:lnSpc>
              <a:spcBef>
                <a:spcPts val="1645"/>
              </a:spcBef>
              <a:buFont typeface="Wingdings" panose="05000000000000000000"/>
              <a:buChar char="⚫"/>
              <a:tabLst>
                <a:tab pos="299720" algn="l"/>
              </a:tabLst>
            </a:pPr>
            <a:r>
              <a:rPr sz="1800" spc="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奖励荣誉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7020">
              <a:lnSpc>
                <a:spcPct val="100000"/>
              </a:lnSpc>
              <a:spcBef>
                <a:spcPts val="1655"/>
              </a:spcBef>
              <a:buFont typeface="Wingdings" panose="05000000000000000000"/>
              <a:buChar char="⚫"/>
              <a:tabLst>
                <a:tab pos="299720" algn="l"/>
              </a:tabLst>
            </a:pPr>
            <a:r>
              <a:rPr sz="1800" spc="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英语等级考试证</a:t>
            </a:r>
            <a:r>
              <a:rPr sz="1800" spc="-106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明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794503" y="2061972"/>
            <a:ext cx="2116836" cy="37856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20851" cy="65684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472671" y="0"/>
            <a:ext cx="719327" cy="656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56119" y="368808"/>
            <a:ext cx="4229100" cy="2316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40140" y="2862072"/>
            <a:ext cx="2545079" cy="37658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76122" y="1438478"/>
            <a:ext cx="13252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55" dirty="0">
                <a:latin typeface="微软雅黑" panose="020B0503020204020204" charset="-122"/>
                <a:cs typeface="微软雅黑" panose="020B0503020204020204" charset="-122"/>
              </a:rPr>
              <a:t>课程安排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6251" y="2277618"/>
            <a:ext cx="7439025" cy="37363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45" dirty="0">
                <a:latin typeface="微软雅黑" panose="020B0503020204020204" charset="-122"/>
                <a:cs typeface="微软雅黑" panose="020B0503020204020204" charset="-122"/>
              </a:rPr>
              <a:t>标准学制：</a:t>
            </a:r>
            <a:r>
              <a:rPr sz="1800" spc="45" dirty="0">
                <a:latin typeface="微软雅黑" panose="020B0503020204020204" charset="-122"/>
                <a:cs typeface="微软雅黑" panose="020B0503020204020204" charset="-122"/>
              </a:rPr>
              <a:t>12个月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;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895350">
              <a:lnSpc>
                <a:spcPct val="257000"/>
              </a:lnSpc>
              <a:spcBef>
                <a:spcPts val="5"/>
              </a:spcBef>
            </a:pPr>
            <a:r>
              <a:rPr sz="2000" b="1" spc="45" dirty="0">
                <a:latin typeface="微软雅黑" panose="020B0503020204020204" charset="-122"/>
                <a:cs typeface="微软雅黑" panose="020B0503020204020204" charset="-122"/>
              </a:rPr>
              <a:t>授课语言：</a:t>
            </a:r>
            <a:r>
              <a:rPr sz="1800" spc="50" dirty="0">
                <a:latin typeface="微软雅黑" panose="020B0503020204020204" charset="-122"/>
                <a:cs typeface="微软雅黑" panose="020B0503020204020204" charset="-122"/>
              </a:rPr>
              <a:t>中英文结合，纯外教为英文授课（配备专业翻译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）; </a:t>
            </a:r>
            <a:r>
              <a:rPr sz="2000" b="1" spc="45" dirty="0">
                <a:latin typeface="微软雅黑" panose="020B0503020204020204" charset="-122"/>
                <a:cs typeface="微软雅黑" panose="020B0503020204020204" charset="-122"/>
              </a:rPr>
              <a:t>授课时间：</a:t>
            </a:r>
            <a:r>
              <a:rPr sz="1800" spc="50" dirty="0">
                <a:latin typeface="微软雅黑" panose="020B0503020204020204" charset="-122"/>
                <a:cs typeface="微软雅黑" panose="020B0503020204020204" charset="-122"/>
              </a:rPr>
              <a:t>每月利用周</a:t>
            </a:r>
            <a:r>
              <a:rPr sz="1800" spc="35" dirty="0">
                <a:latin typeface="微软雅黑" panose="020B0503020204020204" charset="-122"/>
                <a:cs typeface="微软雅黑" panose="020B0503020204020204" charset="-122"/>
              </a:rPr>
              <a:t>末</a:t>
            </a:r>
            <a:r>
              <a:rPr sz="1800" spc="45" dirty="0">
                <a:latin typeface="微软雅黑" panose="020B0503020204020204" charset="-122"/>
                <a:cs typeface="微软雅黑" panose="020B0503020204020204" charset="-122"/>
              </a:rPr>
              <a:t>(2天)集中授</a:t>
            </a:r>
            <a:r>
              <a:rPr sz="1800" spc="50" dirty="0">
                <a:latin typeface="微软雅黑" panose="020B0503020204020204" charset="-122"/>
                <a:cs typeface="微软雅黑" panose="020B0503020204020204" charset="-122"/>
              </a:rPr>
              <a:t>课</a:t>
            </a:r>
            <a:r>
              <a:rPr sz="1800" spc="45" dirty="0">
                <a:latin typeface="微软雅黑" panose="020B0503020204020204" charset="-122"/>
                <a:cs typeface="微软雅黑" panose="020B0503020204020204" charset="-122"/>
              </a:rPr>
              <a:t>1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次</a:t>
            </a:r>
            <a:r>
              <a:rPr sz="1800" spc="11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;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2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2000" b="1" spc="50" dirty="0">
                <a:latin typeface="微软雅黑" panose="020B0503020204020204" charset="-122"/>
                <a:cs typeface="微软雅黑" panose="020B0503020204020204" charset="-122"/>
              </a:rPr>
              <a:t>授课方式：</a:t>
            </a:r>
            <a:r>
              <a:rPr sz="1800" spc="45" dirty="0">
                <a:latin typeface="微软雅黑" panose="020B0503020204020204" charset="-122"/>
                <a:cs typeface="微软雅黑" panose="020B0503020204020204" charset="-122"/>
              </a:rPr>
              <a:t>采用面授、论文工作坊、游学等多种方式，期间还将安排各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spc="45" dirty="0">
                <a:latin typeface="微软雅黑" panose="020B0503020204020204" charset="-122"/>
                <a:cs typeface="微软雅黑" panose="020B0503020204020204" charset="-122"/>
              </a:rPr>
              <a:t>种讲座、沙龙、论坛等活</a:t>
            </a:r>
            <a:r>
              <a:rPr sz="1800" spc="50" dirty="0"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;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2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2000" b="1" spc="45" dirty="0">
                <a:latin typeface="微软雅黑" panose="020B0503020204020204" charset="-122"/>
                <a:cs typeface="微软雅黑" panose="020B0503020204020204" charset="-122"/>
              </a:rPr>
              <a:t>上课地点：</a:t>
            </a:r>
            <a:r>
              <a:rPr sz="1800" spc="50" dirty="0">
                <a:latin typeface="微软雅黑" panose="020B0503020204020204" charset="-122"/>
                <a:cs typeface="微软雅黑" panose="020B0503020204020204" charset="-122"/>
              </a:rPr>
              <a:t>校方指定教室与游</a:t>
            </a:r>
            <a:r>
              <a:rPr sz="1800" spc="30" dirty="0">
                <a:latin typeface="微软雅黑" panose="020B0503020204020204" charset="-122"/>
                <a:cs typeface="微软雅黑" panose="020B0503020204020204" charset="-122"/>
              </a:rPr>
              <a:t>学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;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20851" cy="65684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472671" y="0"/>
            <a:ext cx="719327" cy="656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929116" y="502919"/>
            <a:ext cx="2595372" cy="3355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929116" y="4052315"/>
            <a:ext cx="2589276" cy="27050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3287" y="1493646"/>
            <a:ext cx="13227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5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论</a:t>
            </a:r>
            <a:r>
              <a:rPr sz="2000" b="1" spc="4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文形式</a:t>
            </a:r>
            <a:r>
              <a:rPr sz="20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：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3287" y="1904519"/>
            <a:ext cx="7948930" cy="398780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1800" spc="45" dirty="0">
                <a:latin typeface="微软雅黑" panose="020B0503020204020204" charset="-122"/>
                <a:cs typeface="微软雅黑" panose="020B0503020204020204" charset="-122"/>
              </a:rPr>
              <a:t>学员根据校方要求完成一篇研究论文，并符合现行法国学术书面报告标</a:t>
            </a:r>
            <a:r>
              <a:rPr sz="1800" spc="55" dirty="0">
                <a:latin typeface="微软雅黑" panose="020B0503020204020204" charset="-122"/>
                <a:cs typeface="微软雅黑" panose="020B0503020204020204" charset="-122"/>
              </a:rPr>
              <a:t>准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800" spc="50" dirty="0">
                <a:latin typeface="微软雅黑" panose="020B0503020204020204" charset="-122"/>
                <a:cs typeface="微软雅黑" panose="020B0503020204020204" charset="-122"/>
              </a:rPr>
              <a:t>校方提供可选择的导师名单，学生可根据自己的研究方向进行双向选</a:t>
            </a:r>
            <a:r>
              <a:rPr sz="1800" spc="-5" dirty="0">
                <a:latin typeface="微软雅黑" panose="020B0503020204020204" charset="-122"/>
                <a:cs typeface="微软雅黑" panose="020B0503020204020204" charset="-122"/>
              </a:rPr>
              <a:t>择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;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2000" b="1" spc="50" dirty="0">
                <a:latin typeface="微软雅黑" panose="020B0503020204020204" charset="-122"/>
                <a:cs typeface="微软雅黑" panose="020B0503020204020204" charset="-122"/>
              </a:rPr>
              <a:t>毕业要</a:t>
            </a:r>
            <a:r>
              <a:rPr sz="2000" b="1" spc="45" dirty="0">
                <a:latin typeface="微软雅黑" panose="020B0503020204020204" charset="-122"/>
                <a:cs typeface="微软雅黑" panose="020B0503020204020204" charset="-122"/>
              </a:rPr>
              <a:t>求</a:t>
            </a:r>
            <a:r>
              <a:rPr sz="2000" b="1" dirty="0">
                <a:latin typeface="微软雅黑" panose="020B0503020204020204" charset="-122"/>
                <a:cs typeface="微软雅黑" panose="020B0503020204020204" charset="-122"/>
              </a:rPr>
              <a:t>: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4586605" algn="just">
              <a:lnSpc>
                <a:spcPct val="167000"/>
              </a:lnSpc>
              <a:spcBef>
                <a:spcPts val="35"/>
              </a:spcBef>
            </a:pPr>
            <a:r>
              <a:rPr sz="1800" spc="50" dirty="0">
                <a:latin typeface="微软雅黑" panose="020B0503020204020204" charset="-122"/>
                <a:cs typeface="微软雅黑" panose="020B0503020204020204" charset="-122"/>
              </a:rPr>
              <a:t>完成相关课程的学习并修满学</a:t>
            </a:r>
            <a:r>
              <a:rPr sz="1800" spc="20" dirty="0">
                <a:latin typeface="微软雅黑" panose="020B0503020204020204" charset="-122"/>
                <a:cs typeface="微软雅黑" panose="020B0503020204020204" charset="-122"/>
              </a:rPr>
              <a:t>分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; </a:t>
            </a:r>
            <a:r>
              <a:rPr sz="1800" spc="50" dirty="0">
                <a:latin typeface="微软雅黑" panose="020B0503020204020204" charset="-122"/>
                <a:cs typeface="微软雅黑" panose="020B0503020204020204" charset="-122"/>
              </a:rPr>
              <a:t>完成研讨会，工作坊与课题作</a:t>
            </a:r>
            <a:r>
              <a:rPr sz="1800" spc="20" dirty="0">
                <a:latin typeface="微软雅黑" panose="020B0503020204020204" charset="-122"/>
                <a:cs typeface="微软雅黑" panose="020B0503020204020204" charset="-122"/>
              </a:rPr>
              <a:t>业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; </a:t>
            </a:r>
            <a:r>
              <a:rPr sz="1800" spc="45" dirty="0">
                <a:latin typeface="微软雅黑" panose="020B0503020204020204" charset="-122"/>
                <a:cs typeface="微软雅黑" panose="020B0503020204020204" charset="-122"/>
              </a:rPr>
              <a:t>掌握相关文献和研究方</a:t>
            </a:r>
            <a:r>
              <a:rPr sz="1800" spc="20" dirty="0">
                <a:latin typeface="微软雅黑" panose="020B0503020204020204" charset="-122"/>
                <a:cs typeface="微软雅黑" panose="020B0503020204020204" charset="-122"/>
              </a:rPr>
              <a:t>法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;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ts val="3610"/>
              </a:lnSpc>
              <a:spcBef>
                <a:spcPts val="355"/>
              </a:spcBef>
            </a:pPr>
            <a:r>
              <a:rPr sz="1800" spc="45" dirty="0">
                <a:latin typeface="微软雅黑" panose="020B0503020204020204" charset="-122"/>
                <a:cs typeface="微软雅黑" panose="020B0503020204020204" charset="-122"/>
              </a:rPr>
              <a:t>提交一份能</a:t>
            </a:r>
            <a:r>
              <a:rPr sz="1800" spc="60" dirty="0">
                <a:latin typeface="微软雅黑" panose="020B0503020204020204" charset="-122"/>
                <a:cs typeface="微软雅黑" panose="020B0503020204020204" charset="-122"/>
              </a:rPr>
              <a:t>体</a:t>
            </a:r>
            <a:r>
              <a:rPr sz="1800" spc="45" dirty="0">
                <a:latin typeface="微软雅黑" panose="020B0503020204020204" charset="-122"/>
                <a:cs typeface="微软雅黑" panose="020B0503020204020204" charset="-122"/>
              </a:rPr>
              <a:t>现研究主题</a:t>
            </a:r>
            <a:r>
              <a:rPr sz="1800" spc="60" dirty="0">
                <a:latin typeface="微软雅黑" panose="020B0503020204020204" charset="-122"/>
                <a:cs typeface="微软雅黑" panose="020B0503020204020204" charset="-122"/>
              </a:rPr>
              <a:t>结</a:t>
            </a:r>
            <a:r>
              <a:rPr sz="1800" spc="45" dirty="0">
                <a:latin typeface="微软雅黑" panose="020B0503020204020204" charset="-122"/>
                <a:cs typeface="微软雅黑" panose="020B0503020204020204" charset="-122"/>
              </a:rPr>
              <a:t>果的论文（</a:t>
            </a:r>
            <a:r>
              <a:rPr sz="1800" spc="60" dirty="0">
                <a:latin typeface="微软雅黑" panose="020B0503020204020204" charset="-122"/>
                <a:cs typeface="微软雅黑" panose="020B0503020204020204" charset="-122"/>
              </a:rPr>
              <a:t>字</a:t>
            </a:r>
            <a:r>
              <a:rPr sz="1800" spc="45" dirty="0">
                <a:latin typeface="微软雅黑" panose="020B0503020204020204" charset="-122"/>
                <a:cs typeface="微软雅黑" panose="020B0503020204020204" charset="-122"/>
              </a:rPr>
              <a:t>数不少于三</a:t>
            </a:r>
            <a:r>
              <a:rPr sz="1800" spc="60" dirty="0">
                <a:latin typeface="微软雅黑" panose="020B0503020204020204" charset="-122"/>
                <a:cs typeface="微软雅黑" panose="020B0503020204020204" charset="-122"/>
              </a:rPr>
              <a:t>万</a:t>
            </a:r>
            <a:r>
              <a:rPr sz="1800" spc="45" dirty="0">
                <a:latin typeface="微软雅黑" panose="020B0503020204020204" charset="-122"/>
                <a:cs typeface="微软雅黑" panose="020B0503020204020204" charset="-122"/>
              </a:rPr>
              <a:t>字，查重率</a:t>
            </a:r>
            <a:r>
              <a:rPr sz="1800" spc="60" dirty="0">
                <a:latin typeface="微软雅黑" panose="020B0503020204020204" charset="-122"/>
                <a:cs typeface="微软雅黑" panose="020B0503020204020204" charset="-122"/>
              </a:rPr>
              <a:t>低</a:t>
            </a:r>
            <a:r>
              <a:rPr sz="1800" spc="30" dirty="0">
                <a:latin typeface="微软雅黑" panose="020B0503020204020204" charset="-122"/>
                <a:cs typeface="微软雅黑" panose="020B0503020204020204" charset="-122"/>
              </a:rPr>
              <a:t>于</a:t>
            </a:r>
            <a:r>
              <a:rPr sz="1800" spc="45" dirty="0">
                <a:latin typeface="微软雅黑" panose="020B0503020204020204" charset="-122"/>
                <a:cs typeface="微软雅黑" panose="020B0503020204020204" charset="-122"/>
              </a:rPr>
              <a:t>5</a:t>
            </a:r>
            <a:r>
              <a:rPr sz="1800" spc="40" dirty="0">
                <a:latin typeface="微软雅黑" panose="020B0503020204020204" charset="-122"/>
                <a:cs typeface="微软雅黑" panose="020B0503020204020204" charset="-122"/>
              </a:rPr>
              <a:t>%</a:t>
            </a:r>
            <a:r>
              <a:rPr sz="1800" spc="50" dirty="0">
                <a:latin typeface="微软雅黑" panose="020B0503020204020204" charset="-122"/>
                <a:cs typeface="微软雅黑" panose="020B0503020204020204" charset="-122"/>
              </a:rPr>
              <a:t>）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; </a:t>
            </a:r>
            <a:r>
              <a:rPr sz="1800" spc="50" dirty="0">
                <a:latin typeface="微软雅黑" panose="020B0503020204020204" charset="-122"/>
                <a:cs typeface="微软雅黑" panose="020B0503020204020204" charset="-122"/>
              </a:rPr>
              <a:t>通过论文答辩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3003" y="2908173"/>
            <a:ext cx="30124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300" dirty="0">
                <a:latin typeface="微软雅黑" panose="020B0503020204020204" charset="-122"/>
                <a:cs typeface="微软雅黑" panose="020B0503020204020204" charset="-122"/>
              </a:rPr>
              <a:t>国内课程表</a:t>
            </a:r>
            <a:endParaRPr sz="4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19600" y="0"/>
            <a:ext cx="7772400" cy="684733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4508" y="0"/>
            <a:ext cx="8128000" cy="6858000"/>
          </a:xfrm>
          <a:custGeom>
            <a:avLst/>
            <a:gdLst/>
            <a:ahLst/>
            <a:cxnLst/>
            <a:rect l="l" t="t" r="r" b="b"/>
            <a:pathLst>
              <a:path w="8128000" h="6858000">
                <a:moveTo>
                  <a:pt x="0" y="6858000"/>
                </a:moveTo>
                <a:lnTo>
                  <a:pt x="8127492" y="6858000"/>
                </a:lnTo>
                <a:lnTo>
                  <a:pt x="812749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FBF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4064635" cy="6858000"/>
          </a:xfrm>
          <a:custGeom>
            <a:avLst/>
            <a:gdLst/>
            <a:ahLst/>
            <a:cxnLst/>
            <a:rect l="l" t="t" r="r" b="b"/>
            <a:pathLst>
              <a:path w="4064635" h="6858000">
                <a:moveTo>
                  <a:pt x="0" y="6858000"/>
                </a:moveTo>
                <a:lnTo>
                  <a:pt x="4064508" y="6858000"/>
                </a:lnTo>
                <a:lnTo>
                  <a:pt x="406450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D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472671" y="0"/>
            <a:ext cx="719327" cy="65684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765675" y="4678807"/>
            <a:ext cx="6752590" cy="167195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800" b="1" spc="-85" dirty="0">
                <a:latin typeface="微软雅黑" panose="020B0503020204020204" charset="-122"/>
                <a:cs typeface="微软雅黑" panose="020B0503020204020204" charset="-122"/>
              </a:rPr>
              <a:t>ESC</a:t>
            </a:r>
            <a:r>
              <a:rPr sz="1800" b="1" spc="-8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spc="-155" dirty="0">
                <a:latin typeface="微软雅黑" panose="020B0503020204020204" charset="-122"/>
                <a:cs typeface="微软雅黑" panose="020B0503020204020204" charset="-122"/>
              </a:rPr>
              <a:t>PAU</a:t>
            </a:r>
            <a:r>
              <a:rPr sz="1800" b="1" spc="10" dirty="0">
                <a:latin typeface="微软雅黑" panose="020B0503020204020204" charset="-122"/>
                <a:cs typeface="微软雅黑" panose="020B0503020204020204" charset="-122"/>
              </a:rPr>
              <a:t>波城高等商学院</a:t>
            </a:r>
            <a:r>
              <a:rPr sz="1800" dirty="0">
                <a:latin typeface="宋体" panose="02010600030101010101" pitchFamily="2" charset="-122"/>
                <a:cs typeface="宋体" panose="02010600030101010101" pitchFamily="2" charset="-122"/>
              </a:rPr>
              <a:t>坐落于法国西南部，是由法国工商会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435"/>
              </a:spcBef>
            </a:pPr>
            <a:r>
              <a:rPr sz="1800" spc="-10" dirty="0">
                <a:latin typeface="宋体" panose="02010600030101010101" pitchFamily="2" charset="-122"/>
                <a:cs typeface="宋体" panose="02010600030101010101" pitchFamily="2" charset="-122"/>
              </a:rPr>
              <a:t>（Chamber</a:t>
            </a:r>
            <a:r>
              <a:rPr sz="1800" spc="-459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-235" dirty="0">
                <a:latin typeface="宋体" panose="02010600030101010101" pitchFamily="2" charset="-122"/>
                <a:cs typeface="宋体" panose="02010600030101010101" pitchFamily="2" charset="-122"/>
              </a:rPr>
              <a:t>of</a:t>
            </a:r>
            <a:r>
              <a:rPr sz="1800" spc="-43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35" dirty="0">
                <a:latin typeface="宋体" panose="02010600030101010101" pitchFamily="2" charset="-122"/>
                <a:cs typeface="宋体" panose="02010600030101010101" pitchFamily="2" charset="-122"/>
              </a:rPr>
              <a:t>Commerce</a:t>
            </a:r>
            <a:r>
              <a:rPr sz="1800" spc="-434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-50" dirty="0">
                <a:latin typeface="宋体" panose="02010600030101010101" pitchFamily="2" charset="-122"/>
                <a:cs typeface="宋体" panose="02010600030101010101" pitchFamily="2" charset="-122"/>
              </a:rPr>
              <a:t>Pau）</a:t>
            </a:r>
            <a:r>
              <a:rPr sz="1800" dirty="0">
                <a:latin typeface="宋体" panose="02010600030101010101" pitchFamily="2" charset="-122"/>
                <a:cs typeface="宋体" panose="02010600030101010101" pitchFamily="2" charset="-122"/>
              </a:rPr>
              <a:t>于</a:t>
            </a:r>
            <a:r>
              <a:rPr sz="1800" spc="-80" dirty="0">
                <a:latin typeface="宋体" panose="02010600030101010101" pitchFamily="2" charset="-122"/>
                <a:cs typeface="宋体" panose="02010600030101010101" pitchFamily="2" charset="-122"/>
              </a:rPr>
              <a:t>1956</a:t>
            </a:r>
            <a:r>
              <a:rPr sz="1800" dirty="0">
                <a:latin typeface="宋体" panose="02010600030101010101" pitchFamily="2" charset="-122"/>
                <a:cs typeface="宋体" panose="02010600030101010101" pitchFamily="2" charset="-122"/>
              </a:rPr>
              <a:t>年建立，建校至今学院在培养经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spc="-5" dirty="0">
                <a:latin typeface="宋体" panose="02010600030101010101" pitchFamily="2" charset="-122"/>
                <a:cs typeface="宋体" panose="02010600030101010101" pitchFamily="2" charset="-122"/>
              </a:rPr>
              <a:t>济学术领域及工商管理方面的人才上获得了不菲的成就，是法国典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103505">
              <a:lnSpc>
                <a:spcPct val="120000"/>
              </a:lnSpc>
            </a:pPr>
            <a:r>
              <a:rPr sz="1800" dirty="0">
                <a:latin typeface="宋体" panose="02010600030101010101" pitchFamily="2" charset="-122"/>
                <a:cs typeface="宋体" panose="02010600030101010101" pitchFamily="2" charset="-122"/>
              </a:rPr>
              <a:t>型的精英管理院校，且作为法国精英院校联盟的成员之一，其颁发 的高等教育文凭（到硕士文凭）经法国国家认证。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58284" y="483108"/>
            <a:ext cx="7005827" cy="4113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87823" y="574548"/>
            <a:ext cx="6756400" cy="3863340"/>
          </a:xfrm>
          <a:custGeom>
            <a:avLst/>
            <a:gdLst/>
            <a:ahLst/>
            <a:cxnLst/>
            <a:rect l="l" t="t" r="r" b="b"/>
            <a:pathLst>
              <a:path w="6756400" h="3863340">
                <a:moveTo>
                  <a:pt x="0" y="3863340"/>
                </a:moveTo>
                <a:lnTo>
                  <a:pt x="6755892" y="3863340"/>
                </a:lnTo>
                <a:lnTo>
                  <a:pt x="6755892" y="0"/>
                </a:lnTo>
                <a:lnTo>
                  <a:pt x="0" y="0"/>
                </a:lnTo>
                <a:lnTo>
                  <a:pt x="0" y="3863340"/>
                </a:lnTo>
                <a:close/>
              </a:path>
            </a:pathLst>
          </a:custGeom>
          <a:solidFill>
            <a:srgbClr val="FCFBF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96213" y="1974037"/>
            <a:ext cx="226314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学校</a:t>
            </a:r>
            <a:r>
              <a:rPr sz="4400" b="1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介</a:t>
            </a:r>
            <a:r>
              <a:rPr sz="4400" b="1" spc="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绍</a:t>
            </a:r>
            <a:endParaRPr sz="4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12791" y="816863"/>
            <a:ext cx="6504431" cy="3332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943762" y="3113023"/>
            <a:ext cx="225488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6045">
              <a:lnSpc>
                <a:spcPct val="100000"/>
              </a:lnSpc>
              <a:spcBef>
                <a:spcPts val="100"/>
              </a:spcBef>
            </a:pPr>
            <a:r>
              <a:rPr sz="1800" spc="79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W</a:t>
            </a:r>
            <a:r>
              <a:rPr sz="1800" spc="-61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434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H</a:t>
            </a:r>
            <a:r>
              <a:rPr sz="1800" spc="-61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24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sz="1800" spc="-60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24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T</a:t>
            </a:r>
            <a:r>
              <a:rPr sz="1800" spc="16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28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K</a:t>
            </a:r>
            <a:r>
              <a:rPr sz="1800" spc="-61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-34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I</a:t>
            </a:r>
            <a:r>
              <a:rPr sz="1800" spc="-61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47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N</a:t>
            </a:r>
            <a:r>
              <a:rPr sz="1800" spc="-61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38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D</a:t>
            </a:r>
            <a:r>
              <a:rPr sz="1800" spc="17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49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O</a:t>
            </a:r>
            <a:r>
              <a:rPr sz="1800" spc="-61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F  </a:t>
            </a:r>
            <a:r>
              <a:rPr sz="1800" spc="10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sz="1800" spc="-61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37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X</a:t>
            </a:r>
            <a:r>
              <a:rPr sz="1800" spc="-61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5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P</a:t>
            </a:r>
            <a:r>
              <a:rPr sz="1800" spc="-60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10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sz="1800" spc="-60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45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</a:t>
            </a:r>
            <a:r>
              <a:rPr sz="1800" spc="-61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-34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I</a:t>
            </a:r>
            <a:r>
              <a:rPr sz="1800" spc="-61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10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sz="1800" spc="-60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47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N</a:t>
            </a:r>
            <a:r>
              <a:rPr sz="1800" spc="-61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33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C</a:t>
            </a:r>
            <a:r>
              <a:rPr sz="1800" spc="-60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10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sz="1800" spc="11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-34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I</a:t>
            </a:r>
            <a:r>
              <a:rPr sz="1800" spc="-61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spc="475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N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tabLst>
                <a:tab pos="616585" algn="l"/>
              </a:tabLst>
            </a:pPr>
            <a:r>
              <a:rPr sz="1800" b="1" spc="-2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E</a:t>
            </a:r>
            <a:r>
              <a:rPr sz="1800" b="1" spc="-22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spc="-254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S</a:t>
            </a:r>
            <a:r>
              <a:rPr sz="1800" b="1" spc="-229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spc="1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C	</a:t>
            </a:r>
            <a:r>
              <a:rPr sz="1800" b="1" spc="-229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P</a:t>
            </a:r>
            <a:r>
              <a:rPr sz="1800" b="1" spc="-254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spc="-21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A</a:t>
            </a:r>
            <a:r>
              <a:rPr sz="1800" b="1" spc="-254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spc="-6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U</a:t>
            </a:r>
            <a:r>
              <a:rPr sz="1800" b="1" spc="-25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spc="300" dirty="0">
                <a:solidFill>
                  <a:srgbClr val="25252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波城高等 商学院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3003" y="2908173"/>
            <a:ext cx="30124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300" dirty="0">
                <a:latin typeface="微软雅黑" panose="020B0503020204020204" charset="-122"/>
                <a:cs typeface="微软雅黑" panose="020B0503020204020204" charset="-122"/>
              </a:rPr>
              <a:t>国外课程表</a:t>
            </a:r>
            <a:endParaRPr sz="4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94376" y="0"/>
            <a:ext cx="5702808" cy="685190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20851" cy="65684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472671" y="0"/>
            <a:ext cx="719327" cy="656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466332" y="2366772"/>
            <a:ext cx="4402836" cy="3125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935979" y="1630679"/>
            <a:ext cx="4863465" cy="3596640"/>
          </a:xfrm>
          <a:custGeom>
            <a:avLst/>
            <a:gdLst/>
            <a:ahLst/>
            <a:cxnLst/>
            <a:rect l="l" t="t" r="r" b="b"/>
            <a:pathLst>
              <a:path w="4863465" h="3596640">
                <a:moveTo>
                  <a:pt x="0" y="3596640"/>
                </a:moveTo>
                <a:lnTo>
                  <a:pt x="4863083" y="3596640"/>
                </a:lnTo>
                <a:lnTo>
                  <a:pt x="4863083" y="0"/>
                </a:lnTo>
                <a:lnTo>
                  <a:pt x="0" y="0"/>
                </a:lnTo>
                <a:lnTo>
                  <a:pt x="0" y="3596640"/>
                </a:lnTo>
                <a:close/>
              </a:path>
            </a:pathLst>
          </a:custGeom>
          <a:ln w="7620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05612" y="5763767"/>
            <a:ext cx="204470" cy="203200"/>
          </a:xfrm>
          <a:custGeom>
            <a:avLst/>
            <a:gdLst/>
            <a:ahLst/>
            <a:cxnLst/>
            <a:rect l="l" t="t" r="r" b="b"/>
            <a:pathLst>
              <a:path w="204469" h="203200">
                <a:moveTo>
                  <a:pt x="102107" y="0"/>
                </a:moveTo>
                <a:lnTo>
                  <a:pt x="62364" y="7964"/>
                </a:lnTo>
                <a:lnTo>
                  <a:pt x="29908" y="29684"/>
                </a:lnTo>
                <a:lnTo>
                  <a:pt x="8024" y="61898"/>
                </a:lnTo>
                <a:lnTo>
                  <a:pt x="0" y="101345"/>
                </a:lnTo>
                <a:lnTo>
                  <a:pt x="8024" y="140793"/>
                </a:lnTo>
                <a:lnTo>
                  <a:pt x="29908" y="173007"/>
                </a:lnTo>
                <a:lnTo>
                  <a:pt x="62364" y="194727"/>
                </a:lnTo>
                <a:lnTo>
                  <a:pt x="102107" y="202691"/>
                </a:lnTo>
                <a:lnTo>
                  <a:pt x="141851" y="194727"/>
                </a:lnTo>
                <a:lnTo>
                  <a:pt x="174307" y="173007"/>
                </a:lnTo>
                <a:lnTo>
                  <a:pt x="196191" y="140793"/>
                </a:lnTo>
                <a:lnTo>
                  <a:pt x="204215" y="101345"/>
                </a:lnTo>
                <a:lnTo>
                  <a:pt x="196191" y="61898"/>
                </a:lnTo>
                <a:lnTo>
                  <a:pt x="174307" y="29684"/>
                </a:lnTo>
                <a:lnTo>
                  <a:pt x="141851" y="7964"/>
                </a:lnTo>
                <a:lnTo>
                  <a:pt x="102107" y="0"/>
                </a:lnTo>
                <a:close/>
              </a:path>
            </a:pathLst>
          </a:custGeom>
          <a:solidFill>
            <a:srgbClr val="D6C6C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074664" y="213359"/>
            <a:ext cx="3462528" cy="32964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490459" y="3669791"/>
            <a:ext cx="4195572" cy="29489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63472" y="1907539"/>
            <a:ext cx="3568065" cy="1095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100"/>
              </a:spcBef>
            </a:pPr>
            <a:r>
              <a:rPr sz="1800" spc="155" dirty="0">
                <a:solidFill>
                  <a:srgbClr val="000000"/>
                </a:solidFill>
              </a:rPr>
              <a:t>整个周期</a:t>
            </a:r>
            <a:r>
              <a:rPr sz="1800" b="1" spc="15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15~18</a:t>
            </a:r>
            <a:r>
              <a:rPr sz="1800" b="1" spc="14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个</a:t>
            </a:r>
            <a:r>
              <a:rPr sz="1800" b="1" spc="15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1800" spc="140" dirty="0">
                <a:solidFill>
                  <a:srgbClr val="000000"/>
                </a:solidFill>
              </a:rPr>
              <a:t>时</a:t>
            </a:r>
            <a:r>
              <a:rPr sz="1800" spc="150" dirty="0">
                <a:solidFill>
                  <a:srgbClr val="000000"/>
                </a:solidFill>
              </a:rPr>
              <a:t>间</a:t>
            </a:r>
            <a:r>
              <a:rPr sz="1800" spc="140" dirty="0">
                <a:solidFill>
                  <a:srgbClr val="000000"/>
                </a:solidFill>
              </a:rPr>
              <a:t>获</a:t>
            </a:r>
            <a:r>
              <a:rPr sz="1800" dirty="0">
                <a:solidFill>
                  <a:srgbClr val="000000"/>
                </a:solidFill>
              </a:rPr>
              <a:t>得 </a:t>
            </a:r>
            <a:r>
              <a:rPr sz="1800" spc="155" dirty="0">
                <a:solidFill>
                  <a:srgbClr val="000000"/>
                </a:solidFill>
              </a:rPr>
              <a:t>MBA硕</a:t>
            </a:r>
            <a:r>
              <a:rPr sz="1800" spc="140" dirty="0">
                <a:solidFill>
                  <a:srgbClr val="000000"/>
                </a:solidFill>
              </a:rPr>
              <a:t>士</a:t>
            </a:r>
            <a:r>
              <a:rPr sz="1800" spc="155" dirty="0">
                <a:solidFill>
                  <a:srgbClr val="000000"/>
                </a:solidFill>
              </a:rPr>
              <a:t>学</a:t>
            </a:r>
            <a:r>
              <a:rPr sz="1800" spc="140" dirty="0">
                <a:solidFill>
                  <a:srgbClr val="000000"/>
                </a:solidFill>
              </a:rPr>
              <a:t>位</a:t>
            </a:r>
            <a:r>
              <a:rPr sz="1800" dirty="0">
                <a:solidFill>
                  <a:srgbClr val="000000"/>
                </a:solidFill>
              </a:rPr>
              <a:t>，</a:t>
            </a:r>
            <a:r>
              <a:rPr sz="1800" spc="-450" dirty="0">
                <a:solidFill>
                  <a:srgbClr val="000000"/>
                </a:solidFill>
              </a:rPr>
              <a:t> </a:t>
            </a:r>
            <a:r>
              <a:rPr sz="1800" spc="140" dirty="0">
                <a:solidFill>
                  <a:srgbClr val="000000"/>
                </a:solidFill>
              </a:rPr>
              <a:t>符</a:t>
            </a:r>
            <a:r>
              <a:rPr sz="1800" spc="155" dirty="0">
                <a:solidFill>
                  <a:srgbClr val="000000"/>
                </a:solidFill>
              </a:rPr>
              <a:t>合</a:t>
            </a:r>
            <a:r>
              <a:rPr sz="1800" spc="140" dirty="0">
                <a:solidFill>
                  <a:srgbClr val="000000"/>
                </a:solidFill>
              </a:rPr>
              <a:t>出</a:t>
            </a:r>
            <a:r>
              <a:rPr sz="1800" spc="155" dirty="0">
                <a:solidFill>
                  <a:srgbClr val="000000"/>
                </a:solidFill>
              </a:rPr>
              <a:t>国</a:t>
            </a:r>
            <a:r>
              <a:rPr sz="1800" spc="140" dirty="0">
                <a:solidFill>
                  <a:srgbClr val="000000"/>
                </a:solidFill>
              </a:rPr>
              <a:t>条</a:t>
            </a:r>
            <a:r>
              <a:rPr sz="1800" spc="155" dirty="0">
                <a:solidFill>
                  <a:srgbClr val="000000"/>
                </a:solidFill>
              </a:rPr>
              <a:t>件</a:t>
            </a:r>
            <a:r>
              <a:rPr sz="1800" dirty="0">
                <a:solidFill>
                  <a:srgbClr val="000000"/>
                </a:solidFill>
              </a:rPr>
              <a:t>者 </a:t>
            </a:r>
            <a:r>
              <a:rPr sz="1800" spc="155" dirty="0">
                <a:solidFill>
                  <a:srgbClr val="000000"/>
                </a:solidFill>
              </a:rPr>
              <a:t>可获得中留服学</a:t>
            </a:r>
            <a:r>
              <a:rPr sz="1800" spc="140" dirty="0">
                <a:solidFill>
                  <a:srgbClr val="000000"/>
                </a:solidFill>
              </a:rPr>
              <a:t>历</a:t>
            </a:r>
            <a:r>
              <a:rPr sz="1800" spc="155" dirty="0">
                <a:solidFill>
                  <a:srgbClr val="000000"/>
                </a:solidFill>
              </a:rPr>
              <a:t>认</a:t>
            </a:r>
            <a:r>
              <a:rPr sz="1800" spc="140" dirty="0">
                <a:solidFill>
                  <a:srgbClr val="000000"/>
                </a:solidFill>
              </a:rPr>
              <a:t>证</a:t>
            </a:r>
            <a:r>
              <a:rPr sz="1800" dirty="0">
                <a:solidFill>
                  <a:srgbClr val="000000"/>
                </a:solidFill>
              </a:rPr>
              <a:t>。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63472" y="3588765"/>
            <a:ext cx="3725545" cy="1095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0000"/>
              </a:lnSpc>
              <a:spcBef>
                <a:spcPts val="100"/>
              </a:spcBef>
            </a:pPr>
            <a:r>
              <a:rPr sz="1800" spc="155" dirty="0">
                <a:latin typeface="微软雅黑" panose="020B0503020204020204" charset="-122"/>
                <a:cs typeface="微软雅黑" panose="020B0503020204020204" charset="-122"/>
              </a:rPr>
              <a:t>中法联合培养，</a:t>
            </a:r>
            <a:r>
              <a:rPr sz="1800" spc="140" dirty="0">
                <a:latin typeface="微软雅黑" panose="020B0503020204020204" charset="-122"/>
                <a:cs typeface="微软雅黑" panose="020B0503020204020204" charset="-122"/>
              </a:rPr>
              <a:t>免</a:t>
            </a:r>
            <a:r>
              <a:rPr sz="1800" spc="155" dirty="0">
                <a:latin typeface="微软雅黑" panose="020B0503020204020204" charset="-122"/>
                <a:cs typeface="微软雅黑" panose="020B0503020204020204" charset="-122"/>
              </a:rPr>
              <a:t>国</a:t>
            </a:r>
            <a:r>
              <a:rPr sz="1800" spc="140" dirty="0">
                <a:latin typeface="微软雅黑" panose="020B0503020204020204" charset="-122"/>
                <a:cs typeface="微软雅黑" panose="020B0503020204020204" charset="-122"/>
              </a:rPr>
              <a:t>家</a:t>
            </a:r>
            <a:r>
              <a:rPr sz="1800" spc="155" dirty="0">
                <a:latin typeface="微软雅黑" panose="020B0503020204020204" charset="-122"/>
                <a:cs typeface="微软雅黑" panose="020B0503020204020204" charset="-122"/>
              </a:rPr>
              <a:t>统</a:t>
            </a:r>
            <a:r>
              <a:rPr sz="1800" spc="140" dirty="0">
                <a:latin typeface="微软雅黑" panose="020B0503020204020204" charset="-122"/>
                <a:cs typeface="微软雅黑" panose="020B0503020204020204" charset="-122"/>
              </a:rPr>
              <a:t>一</a:t>
            </a:r>
            <a:r>
              <a:rPr sz="1800" spc="155" dirty="0">
                <a:latin typeface="微软雅黑" panose="020B0503020204020204" charset="-122"/>
                <a:cs typeface="微软雅黑" panose="020B0503020204020204" charset="-122"/>
              </a:rPr>
              <a:t>考</a:t>
            </a:r>
            <a:r>
              <a:rPr sz="1800" spc="140" dirty="0">
                <a:latin typeface="微软雅黑" panose="020B0503020204020204" charset="-122"/>
                <a:cs typeface="微软雅黑" panose="020B0503020204020204" charset="-122"/>
              </a:rPr>
              <a:t>试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， </a:t>
            </a:r>
            <a:r>
              <a:rPr sz="1800" spc="155" dirty="0">
                <a:latin typeface="微软雅黑" panose="020B0503020204020204" charset="-122"/>
                <a:cs typeface="微软雅黑" panose="020B0503020204020204" charset="-122"/>
              </a:rPr>
              <a:t>疫情期间不用出</a:t>
            </a:r>
            <a:r>
              <a:rPr sz="1800" spc="140" dirty="0">
                <a:latin typeface="微软雅黑" panose="020B0503020204020204" charset="-122"/>
                <a:cs typeface="微软雅黑" panose="020B0503020204020204" charset="-122"/>
              </a:rPr>
              <a:t>国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800" spc="-45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spc="140" dirty="0">
                <a:latin typeface="微软雅黑" panose="020B0503020204020204" charset="-122"/>
                <a:cs typeface="微软雅黑" panose="020B0503020204020204" charset="-122"/>
              </a:rPr>
              <a:t>线</a:t>
            </a:r>
            <a:r>
              <a:rPr sz="1800" b="1" spc="150" dirty="0">
                <a:latin typeface="微软雅黑" panose="020B0503020204020204" charset="-122"/>
                <a:cs typeface="微软雅黑" panose="020B0503020204020204" charset="-122"/>
              </a:rPr>
              <a:t>上</a:t>
            </a:r>
            <a:r>
              <a:rPr sz="1800" b="1" spc="140" dirty="0">
                <a:latin typeface="微软雅黑" panose="020B0503020204020204" charset="-122"/>
                <a:cs typeface="微软雅黑" panose="020B0503020204020204" charset="-122"/>
              </a:rPr>
              <a:t>上</a:t>
            </a:r>
            <a:r>
              <a:rPr sz="1800" b="1" spc="150" dirty="0">
                <a:latin typeface="微软雅黑" panose="020B0503020204020204" charset="-122"/>
                <a:cs typeface="微软雅黑" panose="020B0503020204020204" charset="-122"/>
              </a:rPr>
              <a:t>课</a:t>
            </a:r>
            <a:r>
              <a:rPr sz="1800" b="1" spc="140" dirty="0">
                <a:latin typeface="微软雅黑" panose="020B0503020204020204" charset="-122"/>
                <a:cs typeface="微软雅黑" panose="020B0503020204020204" charset="-122"/>
              </a:rPr>
              <a:t>修</a:t>
            </a:r>
            <a:r>
              <a:rPr sz="1800" b="1" dirty="0">
                <a:latin typeface="微软雅黑" panose="020B0503020204020204" charset="-122"/>
                <a:cs typeface="微软雅黑" panose="020B0503020204020204" charset="-122"/>
              </a:rPr>
              <a:t>习 </a:t>
            </a:r>
            <a:r>
              <a:rPr sz="1800" b="1" spc="150" dirty="0">
                <a:latin typeface="微软雅黑" panose="020B0503020204020204" charset="-122"/>
                <a:cs typeface="微软雅黑" panose="020B0503020204020204" charset="-122"/>
              </a:rPr>
              <a:t>学分，</a:t>
            </a:r>
            <a:r>
              <a:rPr sz="1800" spc="155" dirty="0">
                <a:latin typeface="微软雅黑" panose="020B0503020204020204" charset="-122"/>
                <a:cs typeface="微软雅黑" panose="020B0503020204020204" charset="-122"/>
              </a:rPr>
              <a:t>不影响毕</a:t>
            </a:r>
            <a:r>
              <a:rPr sz="1800" spc="140" dirty="0">
                <a:latin typeface="微软雅黑" panose="020B0503020204020204" charset="-122"/>
                <a:cs typeface="微软雅黑" panose="020B0503020204020204" charset="-122"/>
              </a:rPr>
              <a:t>业</a:t>
            </a:r>
            <a:r>
              <a:rPr sz="1800" spc="155" dirty="0">
                <a:latin typeface="微软雅黑" panose="020B0503020204020204" charset="-122"/>
                <a:cs typeface="微软雅黑" panose="020B0503020204020204" charset="-122"/>
              </a:rPr>
              <a:t>时</a:t>
            </a:r>
            <a:r>
              <a:rPr sz="1800" spc="135" dirty="0">
                <a:latin typeface="微软雅黑" panose="020B0503020204020204" charset="-122"/>
                <a:cs typeface="微软雅黑" panose="020B0503020204020204" charset="-122"/>
              </a:rPr>
              <a:t>间</a:t>
            </a: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60476" y="5797296"/>
            <a:ext cx="76200" cy="140335"/>
          </a:xfrm>
          <a:custGeom>
            <a:avLst/>
            <a:gdLst/>
            <a:ahLst/>
            <a:cxnLst/>
            <a:rect l="l" t="t" r="r" b="b"/>
            <a:pathLst>
              <a:path w="76200" h="140335">
                <a:moveTo>
                  <a:pt x="48958" y="71500"/>
                </a:moveTo>
                <a:lnTo>
                  <a:pt x="24180" y="71500"/>
                </a:lnTo>
                <a:lnTo>
                  <a:pt x="24180" y="139903"/>
                </a:lnTo>
                <a:lnTo>
                  <a:pt x="48958" y="139903"/>
                </a:lnTo>
                <a:lnTo>
                  <a:pt x="48958" y="71500"/>
                </a:lnTo>
                <a:close/>
              </a:path>
              <a:path w="76200" h="140335">
                <a:moveTo>
                  <a:pt x="75895" y="49517"/>
                </a:moveTo>
                <a:lnTo>
                  <a:pt x="0" y="49517"/>
                </a:lnTo>
                <a:lnTo>
                  <a:pt x="0" y="71500"/>
                </a:lnTo>
                <a:lnTo>
                  <a:pt x="75895" y="71500"/>
                </a:lnTo>
                <a:lnTo>
                  <a:pt x="75895" y="49517"/>
                </a:lnTo>
                <a:close/>
              </a:path>
              <a:path w="76200" h="140335">
                <a:moveTo>
                  <a:pt x="75895" y="0"/>
                </a:moveTo>
                <a:lnTo>
                  <a:pt x="54165" y="0"/>
                </a:lnTo>
                <a:lnTo>
                  <a:pt x="41475" y="2911"/>
                </a:lnTo>
                <a:lnTo>
                  <a:pt x="32057" y="10755"/>
                </a:lnTo>
                <a:lnTo>
                  <a:pt x="26197" y="22197"/>
                </a:lnTo>
                <a:lnTo>
                  <a:pt x="24180" y="35902"/>
                </a:lnTo>
                <a:lnTo>
                  <a:pt x="24180" y="49517"/>
                </a:lnTo>
                <a:lnTo>
                  <a:pt x="48958" y="49517"/>
                </a:lnTo>
                <a:lnTo>
                  <a:pt x="48958" y="27546"/>
                </a:lnTo>
                <a:lnTo>
                  <a:pt x="51714" y="24764"/>
                </a:lnTo>
                <a:lnTo>
                  <a:pt x="75895" y="24764"/>
                </a:lnTo>
                <a:lnTo>
                  <a:pt x="758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86027" y="5763767"/>
            <a:ext cx="204215" cy="2026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66444" y="5757671"/>
            <a:ext cx="204215" cy="204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06551" y="1258824"/>
            <a:ext cx="464820" cy="82550"/>
          </a:xfrm>
          <a:custGeom>
            <a:avLst/>
            <a:gdLst/>
            <a:ahLst/>
            <a:cxnLst/>
            <a:rect l="l" t="t" r="r" b="b"/>
            <a:pathLst>
              <a:path w="464819" h="82550">
                <a:moveTo>
                  <a:pt x="423672" y="0"/>
                </a:moveTo>
                <a:lnTo>
                  <a:pt x="41148" y="0"/>
                </a:ln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8" y="82296"/>
                </a:lnTo>
                <a:lnTo>
                  <a:pt x="423672" y="82296"/>
                </a:lnTo>
                <a:lnTo>
                  <a:pt x="439686" y="79063"/>
                </a:lnTo>
                <a:lnTo>
                  <a:pt x="452766" y="70246"/>
                </a:lnTo>
                <a:lnTo>
                  <a:pt x="461585" y="57167"/>
                </a:lnTo>
                <a:lnTo>
                  <a:pt x="464820" y="41148"/>
                </a:lnTo>
                <a:lnTo>
                  <a:pt x="461585" y="25128"/>
                </a:lnTo>
                <a:lnTo>
                  <a:pt x="452766" y="12049"/>
                </a:lnTo>
                <a:lnTo>
                  <a:pt x="439686" y="3232"/>
                </a:lnTo>
                <a:lnTo>
                  <a:pt x="423672" y="0"/>
                </a:lnTo>
                <a:close/>
              </a:path>
            </a:pathLst>
          </a:custGeom>
          <a:solidFill>
            <a:srgbClr val="C4AC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81846" y="2110002"/>
            <a:ext cx="374015" cy="200025"/>
          </a:xfrm>
          <a:custGeom>
            <a:avLst/>
            <a:gdLst/>
            <a:ahLst/>
            <a:cxnLst/>
            <a:rect l="l" t="t" r="r" b="b"/>
            <a:pathLst>
              <a:path w="374015" h="200025">
                <a:moveTo>
                  <a:pt x="25344" y="119535"/>
                </a:moveTo>
                <a:lnTo>
                  <a:pt x="0" y="148339"/>
                </a:lnTo>
                <a:lnTo>
                  <a:pt x="54644" y="189427"/>
                </a:lnTo>
                <a:lnTo>
                  <a:pt x="35932" y="199847"/>
                </a:lnTo>
                <a:lnTo>
                  <a:pt x="192285" y="199847"/>
                </a:lnTo>
                <a:lnTo>
                  <a:pt x="237775" y="154240"/>
                </a:lnTo>
                <a:lnTo>
                  <a:pt x="119073" y="154240"/>
                </a:lnTo>
                <a:lnTo>
                  <a:pt x="25344" y="119535"/>
                </a:lnTo>
                <a:close/>
              </a:path>
              <a:path w="374015" h="200025">
                <a:moveTo>
                  <a:pt x="122102" y="0"/>
                </a:moveTo>
                <a:lnTo>
                  <a:pt x="89333" y="26297"/>
                </a:lnTo>
                <a:lnTo>
                  <a:pt x="210508" y="104535"/>
                </a:lnTo>
                <a:lnTo>
                  <a:pt x="119073" y="154240"/>
                </a:lnTo>
                <a:lnTo>
                  <a:pt x="237775" y="154240"/>
                </a:lnTo>
                <a:lnTo>
                  <a:pt x="353519" y="38199"/>
                </a:lnTo>
                <a:lnTo>
                  <a:pt x="332753" y="38199"/>
                </a:lnTo>
                <a:lnTo>
                  <a:pt x="122102" y="0"/>
                </a:lnTo>
                <a:close/>
              </a:path>
              <a:path w="374015" h="200025">
                <a:moveTo>
                  <a:pt x="373483" y="18183"/>
                </a:moveTo>
                <a:lnTo>
                  <a:pt x="332753" y="38199"/>
                </a:lnTo>
                <a:lnTo>
                  <a:pt x="353519" y="38199"/>
                </a:lnTo>
                <a:lnTo>
                  <a:pt x="373483" y="18183"/>
                </a:lnTo>
                <a:close/>
              </a:path>
            </a:pathLst>
          </a:custGeom>
          <a:solidFill>
            <a:srgbClr val="5052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94304" y="2369901"/>
            <a:ext cx="120014" cy="31115"/>
          </a:xfrm>
          <a:custGeom>
            <a:avLst/>
            <a:gdLst/>
            <a:ahLst/>
            <a:cxnLst/>
            <a:rect l="l" t="t" r="r" b="b"/>
            <a:pathLst>
              <a:path w="120015" h="31114">
                <a:moveTo>
                  <a:pt x="119929" y="0"/>
                </a:moveTo>
                <a:lnTo>
                  <a:pt x="0" y="0"/>
                </a:lnTo>
                <a:lnTo>
                  <a:pt x="0" y="30890"/>
                </a:lnTo>
                <a:lnTo>
                  <a:pt x="89118" y="30890"/>
                </a:lnTo>
                <a:lnTo>
                  <a:pt x="119929" y="0"/>
                </a:lnTo>
                <a:close/>
              </a:path>
            </a:pathLst>
          </a:custGeom>
          <a:solidFill>
            <a:srgbClr val="E84F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80424" y="3795132"/>
            <a:ext cx="374650" cy="199390"/>
          </a:xfrm>
          <a:custGeom>
            <a:avLst/>
            <a:gdLst/>
            <a:ahLst/>
            <a:cxnLst/>
            <a:rect l="l" t="t" r="r" b="b"/>
            <a:pathLst>
              <a:path w="374650" h="199389">
                <a:moveTo>
                  <a:pt x="25409" y="119228"/>
                </a:moveTo>
                <a:lnTo>
                  <a:pt x="0" y="147958"/>
                </a:lnTo>
                <a:lnTo>
                  <a:pt x="54784" y="188940"/>
                </a:lnTo>
                <a:lnTo>
                  <a:pt x="36024" y="199334"/>
                </a:lnTo>
                <a:lnTo>
                  <a:pt x="192779" y="199334"/>
                </a:lnTo>
                <a:lnTo>
                  <a:pt x="238386" y="153844"/>
                </a:lnTo>
                <a:lnTo>
                  <a:pt x="119380" y="153844"/>
                </a:lnTo>
                <a:lnTo>
                  <a:pt x="25409" y="119228"/>
                </a:lnTo>
                <a:close/>
              </a:path>
              <a:path w="374650" h="199389">
                <a:moveTo>
                  <a:pt x="122417" y="0"/>
                </a:moveTo>
                <a:lnTo>
                  <a:pt x="89564" y="26229"/>
                </a:lnTo>
                <a:lnTo>
                  <a:pt x="211050" y="104266"/>
                </a:lnTo>
                <a:lnTo>
                  <a:pt x="119380" y="153844"/>
                </a:lnTo>
                <a:lnTo>
                  <a:pt x="238386" y="153844"/>
                </a:lnTo>
                <a:lnTo>
                  <a:pt x="354428" y="38100"/>
                </a:lnTo>
                <a:lnTo>
                  <a:pt x="333611" y="38100"/>
                </a:lnTo>
                <a:lnTo>
                  <a:pt x="122417" y="0"/>
                </a:lnTo>
                <a:close/>
              </a:path>
              <a:path w="374650" h="199389">
                <a:moveTo>
                  <a:pt x="374442" y="18138"/>
                </a:moveTo>
                <a:lnTo>
                  <a:pt x="333611" y="38100"/>
                </a:lnTo>
                <a:lnTo>
                  <a:pt x="354428" y="38100"/>
                </a:lnTo>
                <a:lnTo>
                  <a:pt x="374442" y="18138"/>
                </a:lnTo>
                <a:close/>
              </a:path>
            </a:pathLst>
          </a:custGeom>
          <a:solidFill>
            <a:srgbClr val="5052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92913" y="4054363"/>
            <a:ext cx="120650" cy="31115"/>
          </a:xfrm>
          <a:custGeom>
            <a:avLst/>
            <a:gdLst/>
            <a:ahLst/>
            <a:cxnLst/>
            <a:rect l="l" t="t" r="r" b="b"/>
            <a:pathLst>
              <a:path w="120650" h="31114">
                <a:moveTo>
                  <a:pt x="120237" y="0"/>
                </a:moveTo>
                <a:lnTo>
                  <a:pt x="0" y="0"/>
                </a:lnTo>
                <a:lnTo>
                  <a:pt x="0" y="30810"/>
                </a:lnTo>
                <a:lnTo>
                  <a:pt x="89347" y="30810"/>
                </a:lnTo>
                <a:lnTo>
                  <a:pt x="120237" y="0"/>
                </a:lnTo>
                <a:close/>
              </a:path>
            </a:pathLst>
          </a:custGeom>
          <a:solidFill>
            <a:srgbClr val="E84F2E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8744" y="629412"/>
            <a:ext cx="10954512" cy="17907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18744" y="2534411"/>
            <a:ext cx="5420867" cy="1789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53911" y="2534411"/>
            <a:ext cx="5419344" cy="1789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8744" y="4437888"/>
            <a:ext cx="3575304" cy="1790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308347" y="4437888"/>
            <a:ext cx="3575304" cy="1790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997952" y="4437888"/>
            <a:ext cx="3575304" cy="1790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5447" y="4561332"/>
            <a:ext cx="3892296" cy="19903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55447" y="2464307"/>
            <a:ext cx="5893308" cy="19705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55447" y="345947"/>
            <a:ext cx="11913108" cy="20025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180831" y="4561332"/>
            <a:ext cx="3899916" cy="19827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173723" y="2453639"/>
            <a:ext cx="5894832" cy="19781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173723" y="2453639"/>
            <a:ext cx="5894832" cy="188899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151376" y="4533900"/>
            <a:ext cx="3906012" cy="20116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20851" cy="65684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472671" y="0"/>
            <a:ext cx="719327" cy="656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85572" y="970788"/>
            <a:ext cx="4727448" cy="5681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国外游学安排</a:t>
            </a:r>
            <a:endParaRPr spc="-5" dirty="0"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/>
              <a:t>国内就读完毕，安排学生赴法完成预期</a:t>
            </a:r>
            <a:r>
              <a:rPr dirty="0">
                <a:latin typeface="Calibri" panose="020F0502020204030204"/>
                <a:cs typeface="Calibri" panose="020F0502020204030204"/>
              </a:rPr>
              <a:t>6~10</a:t>
            </a:r>
            <a:r>
              <a:rPr dirty="0"/>
              <a:t>天的学习与 考察，其中6天进修，后续几天参当地著名景点与企业</a:t>
            </a:r>
            <a:endParaRPr dirty="0"/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/>
              <a:t>。整个项目就读期间还安排学生赴第三国，</a:t>
            </a:r>
            <a:endParaRPr dirty="0"/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dirty="0"/>
              <a:t>如：设计英国著名院校考察等学术与实践调研活</a:t>
            </a:r>
            <a:r>
              <a:rPr spc="5" dirty="0"/>
              <a:t>动</a:t>
            </a:r>
            <a:r>
              <a:rPr dirty="0"/>
              <a:t>。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455920" y="3512820"/>
            <a:ext cx="6138672" cy="29458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20851" cy="65684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472671" y="0"/>
            <a:ext cx="719327" cy="656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602992" y="922058"/>
            <a:ext cx="7660385" cy="5587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096767" y="1415796"/>
            <a:ext cx="6477000" cy="4404360"/>
          </a:xfrm>
          <a:custGeom>
            <a:avLst/>
            <a:gdLst/>
            <a:ahLst/>
            <a:cxnLst/>
            <a:rect l="l" t="t" r="r" b="b"/>
            <a:pathLst>
              <a:path w="6477000" h="4404360">
                <a:moveTo>
                  <a:pt x="0" y="4404359"/>
                </a:moveTo>
                <a:lnTo>
                  <a:pt x="6477000" y="4404359"/>
                </a:lnTo>
                <a:lnTo>
                  <a:pt x="6477000" y="0"/>
                </a:lnTo>
                <a:lnTo>
                  <a:pt x="0" y="0"/>
                </a:lnTo>
                <a:lnTo>
                  <a:pt x="0" y="44043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558033" y="1079753"/>
            <a:ext cx="7388859" cy="4979035"/>
          </a:xfrm>
          <a:custGeom>
            <a:avLst/>
            <a:gdLst/>
            <a:ahLst/>
            <a:cxnLst/>
            <a:rect l="l" t="t" r="r" b="b"/>
            <a:pathLst>
              <a:path w="7388859" h="4979035">
                <a:moveTo>
                  <a:pt x="0" y="4978908"/>
                </a:moveTo>
                <a:lnTo>
                  <a:pt x="7388352" y="4978908"/>
                </a:lnTo>
                <a:lnTo>
                  <a:pt x="7388352" y="0"/>
                </a:lnTo>
                <a:lnTo>
                  <a:pt x="0" y="0"/>
                </a:lnTo>
                <a:lnTo>
                  <a:pt x="0" y="4978908"/>
                </a:lnTo>
                <a:close/>
              </a:path>
            </a:pathLst>
          </a:custGeom>
          <a:ln w="38100">
            <a:solidFill>
              <a:srgbClr val="9C746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67939" y="1103325"/>
            <a:ext cx="7853171" cy="54086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782823" y="1318260"/>
            <a:ext cx="7335011" cy="48905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141345" y="1318260"/>
            <a:ext cx="6617970" cy="48905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FBF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35542" y="519506"/>
            <a:ext cx="20072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29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学员企业</a:t>
            </a:r>
            <a:endParaRPr sz="3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01043" y="434340"/>
            <a:ext cx="203835" cy="0"/>
          </a:xfrm>
          <a:custGeom>
            <a:avLst/>
            <a:gdLst/>
            <a:ahLst/>
            <a:cxnLst/>
            <a:rect l="l" t="t" r="r" b="b"/>
            <a:pathLst>
              <a:path w="203834">
                <a:moveTo>
                  <a:pt x="0" y="0"/>
                </a:moveTo>
                <a:lnTo>
                  <a:pt x="203580" y="0"/>
                </a:lnTo>
              </a:path>
            </a:pathLst>
          </a:custGeom>
          <a:ln w="127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401043" y="509016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575" y="0"/>
                </a:lnTo>
              </a:path>
            </a:pathLst>
          </a:custGeom>
          <a:ln w="127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27175" y="1360932"/>
            <a:ext cx="10137648" cy="511911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72671" y="0"/>
            <a:ext cx="719327" cy="65684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62711" y="4189603"/>
            <a:ext cx="4899025" cy="2074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906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人才培养符合企业用人要求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30000"/>
              </a:lnSpc>
              <a:spcBef>
                <a:spcPts val="765"/>
              </a:spcBef>
            </a:pP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学院与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世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界各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地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多所大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学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建立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了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长期的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交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流合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作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关系， </a:t>
            </a:r>
            <a:r>
              <a:rPr sz="1600" spc="-10" dirty="0">
                <a:latin typeface="宋体" panose="02010600030101010101" pitchFamily="2" charset="-122"/>
                <a:cs typeface="宋体" panose="02010600030101010101" pitchFamily="2" charset="-122"/>
              </a:rPr>
              <a:t>也是众多国际教育认证机构的成员</a:t>
            </a: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</a:rPr>
              <a:t>之</a:t>
            </a:r>
            <a:r>
              <a:rPr sz="1600" spc="-10" dirty="0">
                <a:latin typeface="宋体" panose="02010600030101010101" pitchFamily="2" charset="-122"/>
                <a:cs typeface="宋体" panose="02010600030101010101" pitchFamily="2" charset="-122"/>
              </a:rPr>
              <a:t>一（</a:t>
            </a: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</a:rPr>
              <a:t>如</a:t>
            </a:r>
            <a:r>
              <a:rPr sz="1600" spc="-10" dirty="0">
                <a:latin typeface="宋体" panose="02010600030101010101" pitchFamily="2" charset="-122"/>
                <a:cs typeface="宋体" panose="02010600030101010101" pitchFamily="2" charset="-122"/>
              </a:rPr>
              <a:t>美国</a:t>
            </a: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</a:rPr>
              <a:t>精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英 商学院协会</a:t>
            </a:r>
            <a:r>
              <a:rPr sz="1600" spc="160" dirty="0">
                <a:latin typeface="宋体" panose="02010600030101010101" pitchFamily="2" charset="-122"/>
                <a:cs typeface="宋体" panose="02010600030101010101" pitchFamily="2" charset="-122"/>
              </a:rPr>
              <a:t>AACSB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欧洲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质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量发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展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体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系</a:t>
            </a:r>
            <a:r>
              <a:rPr sz="1600" spc="250" dirty="0">
                <a:latin typeface="宋体" panose="02010600030101010101" pitchFamily="2" charset="-122"/>
                <a:cs typeface="宋体" panose="02010600030101010101" pitchFamily="2" charset="-122"/>
              </a:rPr>
              <a:t>EFMD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等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）。波 城高等商学院旨在培养企业管理人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员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和行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业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精英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各 行各业、各个岗位的精英。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22109" y="1546986"/>
            <a:ext cx="4899025" cy="15125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学校拥有</a:t>
            </a:r>
            <a:r>
              <a:rPr sz="1600" spc="-75" dirty="0">
                <a:latin typeface="宋体" panose="02010600030101010101" pitchFamily="2" charset="-122"/>
                <a:cs typeface="宋体" panose="02010600030101010101" pitchFamily="2" charset="-122"/>
              </a:rPr>
              <a:t>15000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名学生，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其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中包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括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一些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国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际学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生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。学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70000"/>
              </a:lnSpc>
            </a:pP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校师资队伍由</a:t>
            </a:r>
            <a:r>
              <a:rPr sz="1600" spc="-70" dirty="0">
                <a:latin typeface="宋体" panose="02010600030101010101" pitchFamily="2" charset="-122"/>
                <a:cs typeface="宋体" panose="02010600030101010101" pitchFamily="2" charset="-122"/>
              </a:rPr>
              <a:t>100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多名优秀的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教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授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和</a:t>
            </a:r>
            <a:r>
              <a:rPr sz="1600" spc="-65" dirty="0">
                <a:latin typeface="宋体" panose="02010600030101010101" pitchFamily="2" charset="-122"/>
                <a:cs typeface="宋体" panose="02010600030101010101" pitchFamily="2" charset="-122"/>
              </a:rPr>
              <a:t>250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名教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师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组成。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学院提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供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一系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列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将法国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教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育与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国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外教育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相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结合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课程， 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包括与中国合作的法国</a:t>
            </a:r>
            <a:r>
              <a:rPr sz="1600" spc="190" dirty="0"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中国工商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管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理硕</a:t>
            </a:r>
            <a:r>
              <a:rPr sz="1600" spc="5" dirty="0">
                <a:latin typeface="宋体" panose="02010600030101010101" pitchFamily="2" charset="-122"/>
                <a:cs typeface="宋体" panose="02010600030101010101" pitchFamily="2" charset="-122"/>
              </a:rPr>
              <a:t>士</a:t>
            </a:r>
            <a:r>
              <a:rPr sz="1600" spc="-5" dirty="0">
                <a:latin typeface="宋体" panose="02010600030101010101" pitchFamily="2" charset="-122"/>
                <a:cs typeface="宋体" panose="02010600030101010101" pitchFamily="2" charset="-122"/>
              </a:rPr>
              <a:t>项目。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924038" y="1037082"/>
            <a:ext cx="2159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注重国际化发展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95516" y="3332988"/>
            <a:ext cx="4538472" cy="30678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18933" y="1075944"/>
            <a:ext cx="4395838" cy="2758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63951"/>
            <a:ext cx="12192000" cy="4194175"/>
          </a:xfrm>
          <a:custGeom>
            <a:avLst/>
            <a:gdLst/>
            <a:ahLst/>
            <a:cxnLst/>
            <a:rect l="l" t="t" r="r" b="b"/>
            <a:pathLst>
              <a:path w="12192000" h="4194175">
                <a:moveTo>
                  <a:pt x="0" y="4194047"/>
                </a:moveTo>
                <a:lnTo>
                  <a:pt x="12192000" y="4194047"/>
                </a:lnTo>
                <a:lnTo>
                  <a:pt x="12192000" y="0"/>
                </a:lnTo>
                <a:lnTo>
                  <a:pt x="0" y="0"/>
                </a:lnTo>
                <a:lnTo>
                  <a:pt x="0" y="4194047"/>
                </a:lnTo>
                <a:close/>
              </a:path>
            </a:pathLst>
          </a:custGeom>
          <a:solidFill>
            <a:srgbClr val="FCFBF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2664460"/>
          </a:xfrm>
          <a:custGeom>
            <a:avLst/>
            <a:gdLst/>
            <a:ahLst/>
            <a:cxnLst/>
            <a:rect l="l" t="t" r="r" b="b"/>
            <a:pathLst>
              <a:path w="12192000" h="2664460">
                <a:moveTo>
                  <a:pt x="0" y="2663952"/>
                </a:moveTo>
                <a:lnTo>
                  <a:pt x="12192000" y="2663952"/>
                </a:lnTo>
                <a:lnTo>
                  <a:pt x="12192000" y="0"/>
                </a:lnTo>
                <a:lnTo>
                  <a:pt x="0" y="0"/>
                </a:lnTo>
                <a:lnTo>
                  <a:pt x="0" y="2663952"/>
                </a:lnTo>
                <a:close/>
              </a:path>
            </a:pathLst>
          </a:custGeom>
          <a:solidFill>
            <a:srgbClr val="EEED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720851" cy="65684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472671" y="0"/>
            <a:ext cx="719327" cy="656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852" y="659892"/>
            <a:ext cx="5183124" cy="37459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099047" y="659891"/>
            <a:ext cx="5484876" cy="56372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97840" y="4486275"/>
            <a:ext cx="5405755" cy="1811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 algn="just">
              <a:lnSpc>
                <a:spcPct val="130000"/>
              </a:lnSpc>
              <a:spcBef>
                <a:spcPts val="100"/>
              </a:spcBef>
            </a:pPr>
            <a:r>
              <a:rPr sz="1800" spc="885" dirty="0">
                <a:solidFill>
                  <a:srgbClr val="585858"/>
                </a:solidFill>
                <a:latin typeface="Wingdings" panose="05000000000000000000"/>
                <a:cs typeface="Wingdings" panose="05000000000000000000"/>
              </a:rPr>
              <a:t>⚫</a:t>
            </a:r>
            <a:r>
              <a:rPr sz="1800" spc="44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b="1" spc="445" dirty="0">
                <a:solidFill>
                  <a:schemeClr val="tx1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MBA(全称： Master of busness administration)即工商管理硕士，是高端学位项目。ESC PAU波 城高等商学院MBA课程为当今充满活力和复杂 的商业环境提供了必要的管理和商业工具。</a:t>
            </a:r>
            <a:endParaRPr b="1" spc="445" dirty="0">
              <a:solidFill>
                <a:schemeClr val="tx1"/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60320" y="0"/>
            <a:ext cx="4572000" cy="6243955"/>
          </a:xfrm>
          <a:custGeom>
            <a:avLst/>
            <a:gdLst/>
            <a:ahLst/>
            <a:cxnLst/>
            <a:rect l="l" t="t" r="r" b="b"/>
            <a:pathLst>
              <a:path w="4572000" h="6243955">
                <a:moveTo>
                  <a:pt x="0" y="6243828"/>
                </a:moveTo>
                <a:lnTo>
                  <a:pt x="4572000" y="6243828"/>
                </a:lnTo>
                <a:lnTo>
                  <a:pt x="4572000" y="0"/>
                </a:lnTo>
                <a:lnTo>
                  <a:pt x="0" y="0"/>
                </a:lnTo>
                <a:lnTo>
                  <a:pt x="0" y="6243828"/>
                </a:lnTo>
                <a:close/>
              </a:path>
            </a:pathLst>
          </a:custGeom>
          <a:solidFill>
            <a:srgbClr val="FCFBF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77361" y="1129360"/>
            <a:ext cx="14458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项目介绍</a:t>
            </a:r>
            <a:endParaRPr b="1" spc="-10" dirty="0">
              <a:solidFill>
                <a:srgbClr val="40404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17850" y="1789430"/>
            <a:ext cx="3615055" cy="3705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2000" b="1" spc="80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我们的</a:t>
            </a:r>
            <a:r>
              <a:rPr lang="en-US" sz="2000" b="1" spc="80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MBA</a:t>
            </a:r>
            <a:r>
              <a:rPr sz="2000" b="1" spc="80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课程专</a:t>
            </a:r>
            <a:r>
              <a:rPr sz="2000" b="1" spc="70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为</a:t>
            </a:r>
            <a:r>
              <a:rPr sz="2000" b="1" spc="80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管理</a:t>
            </a:r>
            <a:r>
              <a:rPr sz="2000" b="1" spc="70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人</a:t>
            </a:r>
            <a:r>
              <a:rPr sz="2000" b="1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员</a:t>
            </a:r>
            <a:r>
              <a:rPr sz="2000" b="1" spc="80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设计，旨在提升其职业</a:t>
            </a:r>
            <a:r>
              <a:rPr sz="2000" b="1" spc="70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生</a:t>
            </a:r>
            <a:r>
              <a:rPr sz="2000" b="1" spc="80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涯的同时，协助其进一步接</a:t>
            </a:r>
            <a:r>
              <a:rPr sz="2000" b="1" spc="70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受</a:t>
            </a:r>
            <a:r>
              <a:rPr sz="2000" b="1" spc="80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学术教育。我们的多学科课</a:t>
            </a:r>
            <a:r>
              <a:rPr sz="2000" b="1" spc="70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程</a:t>
            </a:r>
            <a:r>
              <a:rPr sz="2000" b="1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使 </a:t>
            </a:r>
            <a:r>
              <a:rPr lang="en-US" sz="2000" b="1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M</a:t>
            </a:r>
            <a:r>
              <a:rPr sz="2000" b="1" spc="260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B</a:t>
            </a:r>
            <a:r>
              <a:rPr sz="2000" b="1" spc="335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A</a:t>
            </a:r>
            <a:r>
              <a:rPr sz="2000" b="1" spc="80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的学员能够突</a:t>
            </a:r>
            <a:r>
              <a:rPr sz="2000" b="1" spc="70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破</a:t>
            </a:r>
            <a:r>
              <a:rPr sz="2000" b="1" spc="80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既定</a:t>
            </a:r>
            <a:r>
              <a:rPr sz="2000" b="1" spc="70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的</a:t>
            </a:r>
            <a:r>
              <a:rPr sz="2000" b="1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框</a:t>
            </a:r>
            <a:r>
              <a:rPr sz="2000" b="1" spc="80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架和限制进行思考，同</a:t>
            </a:r>
            <a:r>
              <a:rPr sz="2000" b="1" spc="65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时</a:t>
            </a:r>
            <a:r>
              <a:rPr sz="2000" b="1" spc="80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激励学员培养良好的道德感</a:t>
            </a:r>
            <a:r>
              <a:rPr sz="2000" b="1" spc="70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和</a:t>
            </a:r>
            <a:r>
              <a:rPr sz="2000" b="1" spc="80" dirty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社会责任感。</a:t>
            </a:r>
            <a:endParaRPr sz="2000" b="1"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378945" y="637794"/>
            <a:ext cx="203835" cy="0"/>
          </a:xfrm>
          <a:custGeom>
            <a:avLst/>
            <a:gdLst/>
            <a:ahLst/>
            <a:cxnLst/>
            <a:rect l="l" t="t" r="r" b="b"/>
            <a:pathLst>
              <a:path w="203834">
                <a:moveTo>
                  <a:pt x="0" y="0"/>
                </a:moveTo>
                <a:lnTo>
                  <a:pt x="20358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378945" y="712469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575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93226" y="427100"/>
            <a:ext cx="22078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29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权威认证</a:t>
            </a:r>
            <a:endParaRPr sz="4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65290" y="2040255"/>
            <a:ext cx="4881245" cy="3415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SzPct val="131000"/>
              <a:buFont typeface="Wingdings" panose="05000000000000000000"/>
              <a:buChar char=""/>
              <a:tabLst>
                <a:tab pos="299720" algn="l"/>
              </a:tabLst>
            </a:pPr>
            <a:r>
              <a:rPr sz="2700" b="1" baseline="3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中国教育部涉外监管网</a:t>
            </a:r>
            <a:endParaRPr sz="2700" b="1" baseline="3000" dirty="0">
              <a:solidFill>
                <a:srgbClr val="404040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2065" indent="0">
              <a:lnSpc>
                <a:spcPct val="100000"/>
              </a:lnSpc>
              <a:spcBef>
                <a:spcPts val="100"/>
              </a:spcBef>
              <a:buSzPct val="131000"/>
              <a:buFont typeface="Wingdings" panose="05000000000000000000"/>
              <a:buNone/>
              <a:tabLst>
                <a:tab pos="299720" algn="l"/>
              </a:tabLst>
            </a:pPr>
            <a:r>
              <a:rPr sz="2700" b="1" baseline="3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    www.jsj.edu.cn</a:t>
            </a:r>
            <a:endParaRPr sz="2700" b="1" baseline="3000" dirty="0">
              <a:solidFill>
                <a:srgbClr val="404040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2065" indent="0">
              <a:lnSpc>
                <a:spcPct val="100000"/>
              </a:lnSpc>
              <a:spcBef>
                <a:spcPts val="100"/>
              </a:spcBef>
              <a:buSzPct val="131000"/>
              <a:buFont typeface="Wingdings" panose="05000000000000000000"/>
              <a:buNone/>
              <a:tabLst>
                <a:tab pos="299720" algn="l"/>
              </a:tabLst>
            </a:pPr>
            <a:endParaRPr sz="2700" b="1" baseline="3000" dirty="0">
              <a:solidFill>
                <a:srgbClr val="404040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7020">
              <a:lnSpc>
                <a:spcPct val="100000"/>
              </a:lnSpc>
              <a:spcBef>
                <a:spcPts val="100"/>
              </a:spcBef>
              <a:buSzPct val="131000"/>
              <a:buFont typeface="Wingdings" panose="05000000000000000000"/>
              <a:buChar char=""/>
              <a:tabLst>
                <a:tab pos="299720" algn="l"/>
              </a:tabLst>
            </a:pPr>
            <a:r>
              <a:rPr sz="2700" b="1" baseline="3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中国教育部留学服务中心</a:t>
            </a:r>
            <a:endParaRPr sz="2700" b="1" baseline="3000" dirty="0">
              <a:solidFill>
                <a:srgbClr val="404040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2065" indent="0">
              <a:lnSpc>
                <a:spcPct val="100000"/>
              </a:lnSpc>
              <a:spcBef>
                <a:spcPts val="100"/>
              </a:spcBef>
              <a:buSzPct val="131000"/>
              <a:buFont typeface="Wingdings" panose="05000000000000000000"/>
              <a:buNone/>
              <a:tabLst>
                <a:tab pos="299720" algn="l"/>
              </a:tabLst>
            </a:pPr>
            <a:r>
              <a:rPr sz="2700" b="1" spc="-7" baseline="3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    www.cscse.edu.cn</a:t>
            </a:r>
            <a:endParaRPr sz="2700" b="1" spc="-7" baseline="3000" dirty="0">
              <a:solidFill>
                <a:srgbClr val="404040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7020">
              <a:lnSpc>
                <a:spcPct val="100000"/>
              </a:lnSpc>
              <a:spcBef>
                <a:spcPts val="1695"/>
              </a:spcBef>
              <a:buSzPct val="131000"/>
              <a:buFont typeface="Wingdings" panose="05000000000000000000"/>
              <a:buChar char=""/>
              <a:tabLst>
                <a:tab pos="299720" algn="l"/>
              </a:tabLst>
            </a:pPr>
            <a:r>
              <a:rPr sz="2700" b="1" spc="-7" baseline="3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法国高等教育署https://www.campusfrance.org/fr</a:t>
            </a:r>
            <a:endParaRPr sz="2700" b="1" spc="-7" baseline="3000" dirty="0">
              <a:solidFill>
                <a:srgbClr val="404040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7020">
              <a:lnSpc>
                <a:spcPct val="100000"/>
              </a:lnSpc>
              <a:spcBef>
                <a:spcPts val="1695"/>
              </a:spcBef>
              <a:buSzPct val="131000"/>
              <a:buFont typeface="Wingdings" panose="05000000000000000000"/>
              <a:buChar char=""/>
              <a:tabLst>
                <a:tab pos="299720" algn="l"/>
              </a:tabLst>
            </a:pPr>
            <a:r>
              <a:rPr sz="2700" b="1" baseline="3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中国驻法大使馆</a:t>
            </a:r>
            <a:r>
              <a:rPr sz="2700" b="1" baseline="600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2700" b="1" baseline="3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法国留学服务网</a:t>
            </a:r>
            <a:r>
              <a:rPr sz="2700" b="1" spc="-7" baseline="3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http://france.lxgz.org.cn/</a:t>
            </a:r>
            <a:endParaRPr sz="2700" b="1" spc="-7" baseline="3000" dirty="0">
              <a:solidFill>
                <a:srgbClr val="404040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2065" indent="0">
              <a:lnSpc>
                <a:spcPct val="100000"/>
              </a:lnSpc>
              <a:spcBef>
                <a:spcPts val="1695"/>
              </a:spcBef>
              <a:buSzPct val="131000"/>
              <a:buFont typeface="Wingdings" panose="05000000000000000000"/>
              <a:buNone/>
              <a:tabLst>
                <a:tab pos="299720" algn="l"/>
              </a:tabLst>
            </a:pPr>
            <a:endParaRPr sz="2700" b="1" spc="-7" baseline="3000" dirty="0">
              <a:solidFill>
                <a:srgbClr val="40404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2960" y="1085086"/>
            <a:ext cx="4706112" cy="570433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8616" y="2673095"/>
            <a:ext cx="5682996" cy="378256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04672" y="1668779"/>
            <a:ext cx="1842515" cy="18425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95908" y="1630679"/>
            <a:ext cx="1861565" cy="1889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557643" y="1210792"/>
            <a:ext cx="3840479" cy="1214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100"/>
              </a:spcBef>
            </a:pPr>
            <a:r>
              <a:rPr sz="2000" dirty="0">
                <a:solidFill>
                  <a:srgbClr val="404040"/>
                </a:solidFill>
              </a:rPr>
              <a:t>法国高等商学院是国际</a:t>
            </a:r>
            <a:r>
              <a:rPr sz="2000" spc="-15" dirty="0">
                <a:solidFill>
                  <a:srgbClr val="404040"/>
                </a:solidFill>
              </a:rPr>
              <a:t>精</a:t>
            </a:r>
            <a:r>
              <a:rPr sz="2000" dirty="0">
                <a:solidFill>
                  <a:srgbClr val="404040"/>
                </a:solidFill>
              </a:rPr>
              <a:t>英商</a:t>
            </a:r>
            <a:r>
              <a:rPr sz="2000" spc="-15" dirty="0">
                <a:solidFill>
                  <a:srgbClr val="404040"/>
                </a:solidFill>
              </a:rPr>
              <a:t>学</a:t>
            </a:r>
            <a:r>
              <a:rPr sz="2000" dirty="0">
                <a:solidFill>
                  <a:srgbClr val="404040"/>
                </a:solidFill>
              </a:rPr>
              <a:t>院 </a:t>
            </a:r>
            <a:r>
              <a:rPr sz="2000" dirty="0">
                <a:solidFill>
                  <a:srgbClr val="404040"/>
                </a:solidFill>
              </a:rPr>
              <a:t>协会（</a:t>
            </a:r>
            <a:r>
              <a:rPr sz="3000" baseline="300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AACSB</a:t>
            </a:r>
            <a:r>
              <a:rPr sz="3000" spc="-22" baseline="300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000" baseline="300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International</a:t>
            </a:r>
            <a:r>
              <a:rPr sz="2000" dirty="0">
                <a:solidFill>
                  <a:srgbClr val="404040"/>
                </a:solidFill>
              </a:rPr>
              <a:t>）的 成员之一；</a:t>
            </a:r>
            <a:endParaRPr sz="2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57643" y="3488669"/>
            <a:ext cx="3950335" cy="2494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sz="1800" spc="3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AACSB（The Association </a:t>
            </a:r>
            <a:r>
              <a:rPr sz="1800" spc="1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to  </a:t>
            </a:r>
            <a:r>
              <a:rPr sz="1800" spc="3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Advance </a:t>
            </a:r>
            <a:r>
              <a:rPr sz="1800" spc="3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Collegiate Schools </a:t>
            </a:r>
            <a:r>
              <a:rPr sz="18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of  </a:t>
            </a:r>
            <a:r>
              <a:rPr sz="1800" spc="4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Business），</a:t>
            </a:r>
            <a:r>
              <a:rPr sz="1800" spc="5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国</a:t>
            </a:r>
            <a:r>
              <a:rPr sz="1800" spc="4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际商学院协</a:t>
            </a:r>
            <a:r>
              <a:rPr sz="1800" spc="5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会</a:t>
            </a:r>
            <a:r>
              <a:rPr sz="1800" spc="4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，成</a:t>
            </a:r>
            <a:r>
              <a:rPr sz="18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立 </a:t>
            </a:r>
            <a:r>
              <a:rPr sz="1800" spc="4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于1916</a:t>
            </a:r>
            <a:r>
              <a:rPr sz="18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年 </a:t>
            </a:r>
            <a:r>
              <a:rPr sz="1800" spc="4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，是全球首屈一指的商学院 和会计项目非政府认证机</a:t>
            </a:r>
            <a:r>
              <a:rPr sz="18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构</a:t>
            </a:r>
            <a:r>
              <a:rPr sz="1800" spc="3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spc="4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，自1919  年开始推行高等管理教育认证。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76388" y="3012948"/>
            <a:ext cx="483234" cy="125095"/>
          </a:xfrm>
          <a:custGeom>
            <a:avLst/>
            <a:gdLst/>
            <a:ahLst/>
            <a:cxnLst/>
            <a:rect l="l" t="t" r="r" b="b"/>
            <a:pathLst>
              <a:path w="483234" h="125094">
                <a:moveTo>
                  <a:pt x="420623" y="0"/>
                </a:moveTo>
                <a:lnTo>
                  <a:pt x="62483" y="0"/>
                </a:lnTo>
                <a:lnTo>
                  <a:pt x="38147" y="4905"/>
                </a:lnTo>
                <a:lnTo>
                  <a:pt x="18288" y="18287"/>
                </a:lnTo>
                <a:lnTo>
                  <a:pt x="4905" y="38147"/>
                </a:lnTo>
                <a:lnTo>
                  <a:pt x="0" y="62484"/>
                </a:lnTo>
                <a:lnTo>
                  <a:pt x="4905" y="86820"/>
                </a:lnTo>
                <a:lnTo>
                  <a:pt x="18287" y="106679"/>
                </a:lnTo>
                <a:lnTo>
                  <a:pt x="38147" y="120062"/>
                </a:lnTo>
                <a:lnTo>
                  <a:pt x="62483" y="124967"/>
                </a:lnTo>
                <a:lnTo>
                  <a:pt x="420623" y="124967"/>
                </a:lnTo>
                <a:lnTo>
                  <a:pt x="444960" y="120062"/>
                </a:lnTo>
                <a:lnTo>
                  <a:pt x="464819" y="106679"/>
                </a:lnTo>
                <a:lnTo>
                  <a:pt x="478202" y="86820"/>
                </a:lnTo>
                <a:lnTo>
                  <a:pt x="483107" y="62484"/>
                </a:lnTo>
                <a:lnTo>
                  <a:pt x="478202" y="38147"/>
                </a:lnTo>
                <a:lnTo>
                  <a:pt x="464819" y="18287"/>
                </a:lnTo>
                <a:lnTo>
                  <a:pt x="444960" y="4905"/>
                </a:lnTo>
                <a:lnTo>
                  <a:pt x="420623" y="0"/>
                </a:lnTo>
                <a:close/>
              </a:path>
            </a:pathLst>
          </a:custGeom>
          <a:solidFill>
            <a:srgbClr val="9C7462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4672" y="1668779"/>
            <a:ext cx="1842515" cy="184251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04672" y="1630679"/>
            <a:ext cx="1842515" cy="1883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533893" y="1596389"/>
            <a:ext cx="23164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404040"/>
                </a:solidFill>
              </a:rPr>
              <a:t>欧洲管理发展基金会</a:t>
            </a:r>
            <a:endParaRPr sz="2000"/>
          </a:p>
        </p:txBody>
      </p:sp>
      <p:sp>
        <p:nvSpPr>
          <p:cNvPr id="5" name="object 5"/>
          <p:cNvSpPr txBox="1"/>
          <p:nvPr/>
        </p:nvSpPr>
        <p:spPr>
          <a:xfrm>
            <a:off x="7300721" y="1992325"/>
            <a:ext cx="278257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sz="3000" baseline="300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EFMD</a:t>
            </a:r>
            <a:r>
              <a:rPr sz="2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）的成员之一；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45069" y="3585617"/>
            <a:ext cx="3863340" cy="109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0000"/>
              </a:lnSpc>
              <a:spcBef>
                <a:spcPts val="100"/>
              </a:spcBef>
            </a:pPr>
            <a:r>
              <a:rPr sz="1800" spc="1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EPAS，</a:t>
            </a:r>
            <a:r>
              <a:rPr sz="1800" spc="4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英文名称</a:t>
            </a:r>
            <a:r>
              <a:rPr sz="1800" spc="3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EFMD</a:t>
            </a:r>
            <a:r>
              <a:rPr sz="1800" spc="8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spc="3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Programme  Accreditation</a:t>
            </a:r>
            <a:r>
              <a:rPr sz="1800" spc="8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spc="4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System，</a:t>
            </a:r>
            <a:r>
              <a:rPr sz="1800" spc="4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中文译作欧 洲管理发展项目认证体系。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88136" y="2488692"/>
            <a:ext cx="5698236" cy="3791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04672" y="1670304"/>
            <a:ext cx="1842515" cy="18425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676388" y="3012948"/>
            <a:ext cx="483234" cy="125095"/>
          </a:xfrm>
          <a:custGeom>
            <a:avLst/>
            <a:gdLst/>
            <a:ahLst/>
            <a:cxnLst/>
            <a:rect l="l" t="t" r="r" b="b"/>
            <a:pathLst>
              <a:path w="483234" h="125094">
                <a:moveTo>
                  <a:pt x="420623" y="0"/>
                </a:moveTo>
                <a:lnTo>
                  <a:pt x="62483" y="0"/>
                </a:lnTo>
                <a:lnTo>
                  <a:pt x="38147" y="4905"/>
                </a:lnTo>
                <a:lnTo>
                  <a:pt x="18288" y="18287"/>
                </a:lnTo>
                <a:lnTo>
                  <a:pt x="4905" y="38147"/>
                </a:lnTo>
                <a:lnTo>
                  <a:pt x="0" y="62484"/>
                </a:lnTo>
                <a:lnTo>
                  <a:pt x="4905" y="86820"/>
                </a:lnTo>
                <a:lnTo>
                  <a:pt x="18287" y="106679"/>
                </a:lnTo>
                <a:lnTo>
                  <a:pt x="38147" y="120062"/>
                </a:lnTo>
                <a:lnTo>
                  <a:pt x="62483" y="124967"/>
                </a:lnTo>
                <a:lnTo>
                  <a:pt x="420623" y="124967"/>
                </a:lnTo>
                <a:lnTo>
                  <a:pt x="444960" y="120062"/>
                </a:lnTo>
                <a:lnTo>
                  <a:pt x="464819" y="106679"/>
                </a:lnTo>
                <a:lnTo>
                  <a:pt x="478202" y="86820"/>
                </a:lnTo>
                <a:lnTo>
                  <a:pt x="483107" y="62484"/>
                </a:lnTo>
                <a:lnTo>
                  <a:pt x="478202" y="38147"/>
                </a:lnTo>
                <a:lnTo>
                  <a:pt x="464819" y="18287"/>
                </a:lnTo>
                <a:lnTo>
                  <a:pt x="444960" y="4905"/>
                </a:lnTo>
                <a:lnTo>
                  <a:pt x="420623" y="0"/>
                </a:lnTo>
                <a:close/>
              </a:path>
            </a:pathLst>
          </a:custGeom>
          <a:solidFill>
            <a:srgbClr val="9C7462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8136" y="2488692"/>
            <a:ext cx="5603748" cy="373075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04672" y="1668779"/>
            <a:ext cx="1842515" cy="18425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04672" y="1630679"/>
            <a:ext cx="1842515" cy="1883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595361" y="1487779"/>
            <a:ext cx="307848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100"/>
              </a:spcBef>
            </a:pPr>
            <a:r>
              <a:rPr sz="2000" dirty="0">
                <a:solidFill>
                  <a:srgbClr val="404040"/>
                </a:solidFill>
              </a:rPr>
              <a:t>法国商业管理文凭认证</a:t>
            </a:r>
            <a:r>
              <a:rPr sz="2000" spc="-15" dirty="0">
                <a:solidFill>
                  <a:srgbClr val="404040"/>
                </a:solidFill>
              </a:rPr>
              <a:t>委</a:t>
            </a:r>
            <a:r>
              <a:rPr sz="2000" dirty="0">
                <a:solidFill>
                  <a:srgbClr val="404040"/>
                </a:solidFill>
              </a:rPr>
              <a:t>员 </a:t>
            </a:r>
            <a:r>
              <a:rPr sz="2000" dirty="0">
                <a:solidFill>
                  <a:srgbClr val="404040"/>
                </a:solidFill>
              </a:rPr>
              <a:t>会</a:t>
            </a:r>
            <a:r>
              <a:rPr sz="3000" baseline="300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CEFDG</a:t>
            </a:r>
            <a:r>
              <a:rPr sz="2000" dirty="0">
                <a:solidFill>
                  <a:srgbClr val="404040"/>
                </a:solidFill>
              </a:rPr>
              <a:t>认证学校。</a:t>
            </a:r>
            <a:endParaRPr sz="2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95361" y="3699616"/>
            <a:ext cx="3634740" cy="1671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sz="1800" spc="4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CEFDG(Commission  </a:t>
            </a:r>
            <a:r>
              <a:rPr sz="1800" spc="3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d'évaluation </a:t>
            </a:r>
            <a:r>
              <a:rPr sz="1800" spc="2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des </a:t>
            </a:r>
            <a:r>
              <a:rPr sz="1800" spc="3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formations </a:t>
            </a:r>
            <a:r>
              <a:rPr sz="1800" spc="2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et  </a:t>
            </a:r>
            <a:r>
              <a:rPr sz="1800" spc="3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diplômes</a:t>
            </a:r>
            <a:r>
              <a:rPr sz="1800" spc="9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spc="2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de</a:t>
            </a:r>
            <a:r>
              <a:rPr sz="1800" spc="7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spc="4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gestion)，即商业管 理文凭认证委员会。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20674" y="1655826"/>
            <a:ext cx="1827530" cy="1835150"/>
          </a:xfrm>
          <a:custGeom>
            <a:avLst/>
            <a:gdLst/>
            <a:ahLst/>
            <a:cxnLst/>
            <a:rect l="l" t="t" r="r" b="b"/>
            <a:pathLst>
              <a:path w="1827530" h="1835150">
                <a:moveTo>
                  <a:pt x="0" y="1834896"/>
                </a:moveTo>
                <a:lnTo>
                  <a:pt x="1827276" y="1834896"/>
                </a:lnTo>
                <a:lnTo>
                  <a:pt x="1827276" y="0"/>
                </a:lnTo>
                <a:lnTo>
                  <a:pt x="0" y="0"/>
                </a:lnTo>
                <a:lnTo>
                  <a:pt x="0" y="18348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20674" y="1655826"/>
            <a:ext cx="1827530" cy="1835150"/>
          </a:xfrm>
          <a:custGeom>
            <a:avLst/>
            <a:gdLst/>
            <a:ahLst/>
            <a:cxnLst/>
            <a:rect l="l" t="t" r="r" b="b"/>
            <a:pathLst>
              <a:path w="1827530" h="1835150">
                <a:moveTo>
                  <a:pt x="0" y="1834896"/>
                </a:moveTo>
                <a:lnTo>
                  <a:pt x="1827276" y="1834896"/>
                </a:lnTo>
                <a:lnTo>
                  <a:pt x="1827276" y="0"/>
                </a:lnTo>
                <a:lnTo>
                  <a:pt x="0" y="0"/>
                </a:lnTo>
                <a:lnTo>
                  <a:pt x="0" y="1834896"/>
                </a:lnTo>
                <a:close/>
              </a:path>
            </a:pathLst>
          </a:custGeom>
          <a:ln w="28574">
            <a:solidFill>
              <a:srgbClr val="4439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68680" y="2250948"/>
            <a:ext cx="1770888" cy="8092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676388" y="3012948"/>
            <a:ext cx="483234" cy="125095"/>
          </a:xfrm>
          <a:custGeom>
            <a:avLst/>
            <a:gdLst/>
            <a:ahLst/>
            <a:cxnLst/>
            <a:rect l="l" t="t" r="r" b="b"/>
            <a:pathLst>
              <a:path w="483234" h="125094">
                <a:moveTo>
                  <a:pt x="420623" y="0"/>
                </a:moveTo>
                <a:lnTo>
                  <a:pt x="62483" y="0"/>
                </a:lnTo>
                <a:lnTo>
                  <a:pt x="38147" y="4905"/>
                </a:lnTo>
                <a:lnTo>
                  <a:pt x="18288" y="18287"/>
                </a:lnTo>
                <a:lnTo>
                  <a:pt x="4905" y="38147"/>
                </a:lnTo>
                <a:lnTo>
                  <a:pt x="0" y="62484"/>
                </a:lnTo>
                <a:lnTo>
                  <a:pt x="4905" y="86820"/>
                </a:lnTo>
                <a:lnTo>
                  <a:pt x="18287" y="106679"/>
                </a:lnTo>
                <a:lnTo>
                  <a:pt x="38147" y="120062"/>
                </a:lnTo>
                <a:lnTo>
                  <a:pt x="62483" y="124967"/>
                </a:lnTo>
                <a:lnTo>
                  <a:pt x="420623" y="124967"/>
                </a:lnTo>
                <a:lnTo>
                  <a:pt x="444960" y="120062"/>
                </a:lnTo>
                <a:lnTo>
                  <a:pt x="464819" y="106679"/>
                </a:lnTo>
                <a:lnTo>
                  <a:pt x="478202" y="86820"/>
                </a:lnTo>
                <a:lnTo>
                  <a:pt x="483107" y="62484"/>
                </a:lnTo>
                <a:lnTo>
                  <a:pt x="478202" y="38147"/>
                </a:lnTo>
                <a:lnTo>
                  <a:pt x="464819" y="18287"/>
                </a:lnTo>
                <a:lnTo>
                  <a:pt x="444960" y="4905"/>
                </a:lnTo>
                <a:lnTo>
                  <a:pt x="420623" y="0"/>
                </a:lnTo>
                <a:close/>
              </a:path>
            </a:pathLst>
          </a:custGeom>
          <a:solidFill>
            <a:srgbClr val="9C7462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2628</Words>
  <Application>WPS 演示</Application>
  <PresentationFormat>On-screen Show (4:3)</PresentationFormat>
  <Paragraphs>216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Arial</vt:lpstr>
      <vt:lpstr>Times New Roman</vt:lpstr>
      <vt:lpstr>方正楷体_GBK</vt:lpstr>
      <vt:lpstr>Wingdings</vt:lpstr>
      <vt:lpstr>Calibri</vt:lpstr>
      <vt:lpstr>Arial Unicode MS</vt:lpstr>
      <vt:lpstr>Calibri</vt:lpstr>
      <vt:lpstr>Office Theme</vt:lpstr>
      <vt:lpstr>硕士学位招生简章</vt:lpstr>
      <vt:lpstr>学校介绍</vt:lpstr>
      <vt:lpstr>注重国际化发展</vt:lpstr>
      <vt:lpstr>PowerPoint 演示文稿</vt:lpstr>
      <vt:lpstr>项目介绍</vt:lpstr>
      <vt:lpstr>权威认证</vt:lpstr>
      <vt:lpstr>法国高等商学院是国际精英商学院 协会（AACSB International）的 成员之一；</vt:lpstr>
      <vt:lpstr>欧洲管理发展基金会</vt:lpstr>
      <vt:lpstr>法国商业管理文凭认证委员 会CEFDG认证学校。</vt:lpstr>
      <vt:lpstr>官方授权</vt:lpstr>
      <vt:lpstr>师资力量</vt:lpstr>
      <vt:lpstr>证书含金量</vt:lpstr>
      <vt:lpstr>入学条件</vt:lpstr>
      <vt:lpstr>入学流程</vt:lpstr>
      <vt:lpstr>申请步骤</vt:lpstr>
      <vt:lpstr>必交材料</vt:lpstr>
      <vt:lpstr>课程安排</vt:lpstr>
      <vt:lpstr>论文形式：</vt:lpstr>
      <vt:lpstr>国内课程表</vt:lpstr>
      <vt:lpstr>国外课程表</vt:lpstr>
      <vt:lpstr>整个周期15~18个月时间获得 MBA硕士学位， 符合出国条件者 可获得中留服学历认证。</vt:lpstr>
      <vt:lpstr>PowerPoint 演示文稿</vt:lpstr>
      <vt:lpstr>国外游学安排</vt:lpstr>
      <vt:lpstr>PowerPoint 演示文稿</vt:lpstr>
      <vt:lpstr>学员企业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法国波城商学院MBA硕士学位招生简章</dc:title>
  <dc:creator>晨晨 李</dc:creator>
  <cp:lastModifiedBy>Morning </cp:lastModifiedBy>
  <cp:revision>5</cp:revision>
  <dcterms:created xsi:type="dcterms:W3CDTF">2020-11-12T07:59:00Z</dcterms:created>
  <dcterms:modified xsi:type="dcterms:W3CDTF">2020-11-30T01:43:07Z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2020-09-22T00:00:00Z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2020-11-12T00:00:00Z</vt:filetime>
  </property>
  <property fmtid="{D5CDD505-2E9C-101B-9397-08002B2CF9AE}" pid="5" name="KSOProductBuildVer">
    <vt:lpwstr>2052-11.1.0.10132</vt:lpwstr>
  </property>
</Properties>
</file>