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4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2" r:id="rId4"/>
  </p:sldMasterIdLst>
  <p:notesMasterIdLst>
    <p:notesMasterId r:id="rId6"/>
  </p:notesMasterIdLst>
  <p:sldIdLst>
    <p:sldId id="258" r:id="rId5"/>
    <p:sldId id="374" r:id="rId7"/>
    <p:sldId id="353" r:id="rId8"/>
    <p:sldId id="338" r:id="rId9"/>
    <p:sldId id="315" r:id="rId10"/>
    <p:sldId id="261" r:id="rId11"/>
    <p:sldId id="330" r:id="rId12"/>
    <p:sldId id="311" r:id="rId13"/>
    <p:sldId id="365" r:id="rId14"/>
    <p:sldId id="329" r:id="rId15"/>
    <p:sldId id="275" r:id="rId16"/>
    <p:sldId id="276" r:id="rId17"/>
    <p:sldId id="277" r:id="rId18"/>
    <p:sldId id="279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4" userDrawn="1">
          <p15:clr>
            <a:srgbClr val="A4A3A4"/>
          </p15:clr>
        </p15:guide>
        <p15:guide id="2" pos="38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古拉" initials="古" lastIdx="1" clrIdx="6"/>
  <p:cmAuthor id="1" name="zhanghy" initials="z" lastIdx="1" clrIdx="0"/>
  <p:cmAuthor id="2" name="林超" initials="林" lastIdx="1" clrIdx="0"/>
  <p:cmAuthor id="3" name="未知用户1" initials="未" lastIdx="1" clrIdx="0"/>
  <p:cmAuthor id="4" name="作者" initials="A" lastIdx="0" clrIdx="1"/>
  <p:cmAuthor id="5" name="changdong yang" initials="cy" lastIdx="1" clrIdx="2"/>
  <p:cmAuthor id="6" name="Nick Feng Zhang" initials="NFZ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4D4DB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54" y="-112"/>
      </p:cViewPr>
      <p:guideLst>
        <p:guide orient="horz" pos="2014"/>
        <p:guide pos="388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16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/>
              <a:t>全球市场拓展班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1EB926-5C7D-3D45-AFAC-BAC07575266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每个课程打点描述清楚，找到一些方法与路径，以及要遵从哪些基本原则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既是企业面对的问题，又是华为的经验，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、华为把全球化放在战略的高度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、华为在跨文化的市场和客户拓展上有非常丰富的经验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、组织体系不断向海外派人才，管理本地化外籍员工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、遇到了很多合规风控的经验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课上多些交流互动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https://mp.weixin.qq.com/s/SE97xr4dqTcs6RE0ufq_6A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tags" Target="../tags/tag28.xml"/><Relationship Id="rId4" Type="http://schemas.openxmlformats.org/officeDocument/2006/relationships/image" Target="../media/image8.pn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2.pn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6" Type="http://schemas.openxmlformats.org/officeDocument/2006/relationships/image" Target="../media/image6.png"/><Relationship Id="rId15" Type="http://schemas.openxmlformats.org/officeDocument/2006/relationships/tags" Target="../tags/tag13.xml"/><Relationship Id="rId14" Type="http://schemas.openxmlformats.org/officeDocument/2006/relationships/image" Target="../media/image5.png"/><Relationship Id="rId13" Type="http://schemas.openxmlformats.org/officeDocument/2006/relationships/tags" Target="../tags/tag12.xml"/><Relationship Id="rId12" Type="http://schemas.openxmlformats.org/officeDocument/2006/relationships/image" Target="../media/image4.png"/><Relationship Id="rId11" Type="http://schemas.openxmlformats.org/officeDocument/2006/relationships/tags" Target="../tags/tag11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2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6" Type="http://schemas.openxmlformats.org/officeDocument/2006/relationships/image" Target="../media/image6.png"/><Relationship Id="rId15" Type="http://schemas.openxmlformats.org/officeDocument/2006/relationships/tags" Target="../tags/tag23.xml"/><Relationship Id="rId14" Type="http://schemas.openxmlformats.org/officeDocument/2006/relationships/image" Target="../media/image5.png"/><Relationship Id="rId13" Type="http://schemas.openxmlformats.org/officeDocument/2006/relationships/tags" Target="../tags/tag22.xml"/><Relationship Id="rId12" Type="http://schemas.openxmlformats.org/officeDocument/2006/relationships/image" Target="../media/image4.png"/><Relationship Id="rId11" Type="http://schemas.openxmlformats.org/officeDocument/2006/relationships/tags" Target="../tags/tag21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tags" Target="../tags/tag25.xml"/><Relationship Id="rId3" Type="http://schemas.openxmlformats.org/officeDocument/2006/relationships/image" Target="../media/image8.png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华营\Desktop\品牌升级\展架+logo\华营管理服务最新logo\logo2.pnglogo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145765" y="204275"/>
            <a:ext cx="742642" cy="742854"/>
          </a:xfrm>
          <a:prstGeom prst="rect">
            <a:avLst/>
          </a:prstGeom>
        </p:spPr>
      </p:pic>
      <p:sp>
        <p:nvSpPr>
          <p:cNvPr id="3" name="文本占位符 20"/>
          <p:cNvSpPr>
            <a:spLocks noGrp="1"/>
          </p:cNvSpPr>
          <p:nvPr>
            <p:ph type="body" sz="quarter" idx="10"/>
          </p:nvPr>
        </p:nvSpPr>
        <p:spPr>
          <a:xfrm>
            <a:off x="587406" y="204275"/>
            <a:ext cx="9773379" cy="585787"/>
          </a:xfr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635" y="0"/>
            <a:ext cx="12190730" cy="6858635"/>
          </a:xfrm>
          <a:prstGeom prst="rect">
            <a:avLst/>
          </a:prstGeom>
          <a:gradFill>
            <a:gsLst>
              <a:gs pos="0">
                <a:srgbClr val="ECF4FF"/>
              </a:gs>
              <a:gs pos="100000">
                <a:srgbClr val="F6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30B47"/>
              </a:solidFill>
            </a:endParaRPr>
          </a:p>
        </p:txBody>
      </p:sp>
      <p:pic>
        <p:nvPicPr>
          <p:cNvPr id="8" name="图片 7" descr="D:/2023/华营/大课2024/1120 公开课2024年会PPT模板/主视觉/ppt底图.pngppt底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t="3713" b="25070"/>
          <a:stretch>
            <a:fillRect/>
          </a:stretch>
        </p:blipFill>
        <p:spPr>
          <a:xfrm>
            <a:off x="0" y="1972945"/>
            <a:ext cx="12192000" cy="4885055"/>
          </a:xfrm>
          <a:prstGeom prst="rect">
            <a:avLst/>
          </a:prstGeom>
        </p:spPr>
      </p:pic>
      <p:pic>
        <p:nvPicPr>
          <p:cNvPr id="22" name="图片 21" descr="资源 7@3x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0" y="1752600"/>
            <a:ext cx="12192000" cy="5105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56873\Desktop\1115 华营2024年会ppt\华营-2024年会主视觉背景.jpg华营-2024年会主视觉背景"/>
          <p:cNvPicPr>
            <a:picLocks noChangeAspect="1"/>
          </p:cNvPicPr>
          <p:nvPr userDrawn="1"/>
        </p:nvPicPr>
        <p:blipFill rotWithShape="1">
          <a:blip r:embed="rId2"/>
          <a:srcRect t="3" b="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15FE-5B38-4AE2-BA51-0C6D5235A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5EC0-E885-4A59-8161-E5E73B896A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A695-9222-BE4A-97AB-F5A3CA9703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/>
          </p:nvPr>
        </p:nvSpPr>
        <p:spPr>
          <a:xfrm>
            <a:off x="587406" y="204275"/>
            <a:ext cx="9773379" cy="585787"/>
          </a:xfr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2" name="页脚占位符 4"/>
          <p:cNvSpPr>
            <a:spLocks noGrp="1"/>
          </p:cNvSpPr>
          <p:nvPr>
            <p:ph type="ftr" sz="quarter" idx="3"/>
          </p:nvPr>
        </p:nvSpPr>
        <p:spPr>
          <a:xfrm>
            <a:off x="587406" y="6356350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 dirty="0"/>
              <a:t>华营管理服务</a:t>
            </a:r>
            <a:endParaRPr kumimoji="1" lang="zh-CN" altLang="en-US" dirty="0"/>
          </a:p>
        </p:txBody>
      </p:sp>
      <p:sp>
        <p:nvSpPr>
          <p:cNvPr id="2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61394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dirty="0"/>
              <a:t>-</a:t>
            </a:r>
            <a:fld id="{0432A695-9222-BE4A-97AB-F5A3CA9703B5}" type="slidenum">
              <a:rPr kumimoji="1" lang="zh-CN" altLang="en-US" dirty="0" smtClean="0"/>
            </a:fld>
            <a:r>
              <a:rPr kumimoji="1" lang="en-US" altLang="zh-CN" dirty="0"/>
              <a:t>-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328160" y="6400413"/>
            <a:ext cx="3535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陪伴企业家成长 为组织赋能</a:t>
            </a:r>
            <a:endParaRPr kumimoji="1" lang="zh-CN" alt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80158-D347-4340-B4B4-ADC5AA29C06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5B4D1-5028-4CB2-82BB-F7DB05564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87EA2-886E-4363-AB9B-5194768FC9F1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5B4D1-5028-4CB2-82BB-F7DB05564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底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3"/>
          <p:cNvSpPr>
            <a:spLocks noGrp="1"/>
          </p:cNvSpPr>
          <p:nvPr>
            <p:ph sz="half" idx="2"/>
          </p:nvPr>
        </p:nvSpPr>
        <p:spPr>
          <a:xfrm>
            <a:off x="815413" y="1340768"/>
            <a:ext cx="10534384" cy="511256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800"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815340" y="-7620"/>
            <a:ext cx="10515600" cy="6540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zh-CN" altLang="en-US" sz="3200" kern="1200" dirty="0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8029872" y="6592268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18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/>
          </p:nvPr>
        </p:nvSpPr>
        <p:spPr>
          <a:xfrm>
            <a:off x="518134" y="317933"/>
            <a:ext cx="9773379" cy="585787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Picture 8" descr="C:\Users\华营\Desktop\品牌升级\展架+logo\华营管理服务最新logo\logo2.pnglogo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145765" y="204275"/>
            <a:ext cx="742642" cy="74285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28160" y="6400413"/>
            <a:ext cx="3535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9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陪伴企业家成长 为组织赋能</a:t>
            </a:r>
            <a:endParaRPr kumimoji="1" lang="zh-CN" altLang="en-US" sz="900" b="0" i="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587406" y="947129"/>
            <a:ext cx="67898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 l="41397" t="6387" r="13027" b="15201"/>
          <a:stretch>
            <a:fillRect/>
          </a:stretch>
        </p:blipFill>
        <p:spPr>
          <a:xfrm flipH="1">
            <a:off x="0" y="0"/>
            <a:ext cx="5803788" cy="6858000"/>
          </a:xfrm>
          <a:custGeom>
            <a:avLst/>
            <a:gdLst>
              <a:gd name="connsiteX0" fmla="*/ 5803788 w 5803788"/>
              <a:gd name="connsiteY0" fmla="*/ 0 h 6858000"/>
              <a:gd name="connsiteX1" fmla="*/ 3829918 w 5803788"/>
              <a:gd name="connsiteY1" fmla="*/ 0 h 6858000"/>
              <a:gd name="connsiteX2" fmla="*/ 0 w 5803788"/>
              <a:gd name="connsiteY2" fmla="*/ 6858000 h 6858000"/>
              <a:gd name="connsiteX3" fmla="*/ 5803788 w 58037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788" h="6858000">
                <a:moveTo>
                  <a:pt x="5803788" y="0"/>
                </a:moveTo>
                <a:lnTo>
                  <a:pt x="3829918" y="0"/>
                </a:lnTo>
                <a:lnTo>
                  <a:pt x="0" y="6858000"/>
                </a:lnTo>
                <a:lnTo>
                  <a:pt x="5803788" y="6858000"/>
                </a:lnTo>
                <a:close/>
              </a:path>
            </a:pathLst>
          </a:custGeom>
        </p:spPr>
      </p:pic>
      <p:sp>
        <p:nvSpPr>
          <p:cNvPr id="3" name="任意多边形: 形状 2"/>
          <p:cNvSpPr/>
          <p:nvPr userDrawn="1"/>
        </p:nvSpPr>
        <p:spPr>
          <a:xfrm rot="10800000" flipH="1" flipV="1">
            <a:off x="0" y="5224934"/>
            <a:ext cx="909867" cy="1633066"/>
          </a:xfrm>
          <a:custGeom>
            <a:avLst/>
            <a:gdLst>
              <a:gd name="connsiteX0" fmla="*/ 0 w 909867"/>
              <a:gd name="connsiteY0" fmla="*/ 0 h 1633066"/>
              <a:gd name="connsiteX1" fmla="*/ 909867 w 909867"/>
              <a:gd name="connsiteY1" fmla="*/ 1633066 h 1633066"/>
              <a:gd name="connsiteX2" fmla="*/ 0 w 909867"/>
              <a:gd name="connsiteY2" fmla="*/ 1633066 h 163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867" h="1633066">
                <a:moveTo>
                  <a:pt x="0" y="0"/>
                </a:moveTo>
                <a:lnTo>
                  <a:pt x="909867" y="1633066"/>
                </a:lnTo>
                <a:lnTo>
                  <a:pt x="0" y="16330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40"/>
          <p:cNvSpPr/>
          <p:nvPr userDrawn="1"/>
        </p:nvSpPr>
        <p:spPr>
          <a:xfrm>
            <a:off x="1932741" y="-45132"/>
            <a:ext cx="1099701" cy="1798434"/>
          </a:xfrm>
          <a:custGeom>
            <a:avLst/>
            <a:gdLst>
              <a:gd name="connsiteX0" fmla="*/ 1099702 w 1099701"/>
              <a:gd name="connsiteY0" fmla="*/ 1798435 h 1798434"/>
              <a:gd name="connsiteX1" fmla="*/ 101575 w 1099701"/>
              <a:gd name="connsiteY1" fmla="*/ 0 h 1798434"/>
              <a:gd name="connsiteX2" fmla="*/ 0 w 1099701"/>
              <a:gd name="connsiteY2" fmla="*/ 0 h 1798434"/>
              <a:gd name="connsiteX3" fmla="*/ 998127 w 1099701"/>
              <a:gd name="connsiteY3" fmla="*/ 1798435 h 179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701" h="1798434">
                <a:moveTo>
                  <a:pt x="1099702" y="1798435"/>
                </a:moveTo>
                <a:lnTo>
                  <a:pt x="101575" y="0"/>
                </a:lnTo>
                <a:lnTo>
                  <a:pt x="0" y="0"/>
                </a:lnTo>
                <a:lnTo>
                  <a:pt x="998127" y="1798435"/>
                </a:lnTo>
                <a:close/>
              </a:path>
            </a:pathLst>
          </a:custGeom>
          <a:solidFill>
            <a:srgbClr val="DB080F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336"/>
          <p:cNvSpPr/>
          <p:nvPr userDrawn="1"/>
        </p:nvSpPr>
        <p:spPr>
          <a:xfrm>
            <a:off x="9958986" y="0"/>
            <a:ext cx="2233016" cy="696364"/>
          </a:xfrm>
          <a:custGeom>
            <a:avLst/>
            <a:gdLst>
              <a:gd name="connsiteX0" fmla="*/ 2233016 w 2233015"/>
              <a:gd name="connsiteY0" fmla="*/ 0 h 696364"/>
              <a:gd name="connsiteX1" fmla="*/ 2233016 w 2233015"/>
              <a:gd name="connsiteY1" fmla="*/ 696364 h 696364"/>
              <a:gd name="connsiteX2" fmla="*/ 386458 w 2233015"/>
              <a:gd name="connsiteY2" fmla="*/ 696364 h 696364"/>
              <a:gd name="connsiteX3" fmla="*/ 0 w 2233015"/>
              <a:gd name="connsiteY3" fmla="*/ 0 h 696364"/>
              <a:gd name="connsiteX0-1" fmla="*/ 2233016 w 2233016"/>
              <a:gd name="connsiteY0-2" fmla="*/ 0 h 696364"/>
              <a:gd name="connsiteX1-3" fmla="*/ 2233016 w 2233016"/>
              <a:gd name="connsiteY1-4" fmla="*/ 696364 h 696364"/>
              <a:gd name="connsiteX2-5" fmla="*/ 444210 w 2233016"/>
              <a:gd name="connsiteY2-6" fmla="*/ 696364 h 696364"/>
              <a:gd name="connsiteX3-7" fmla="*/ 0 w 2233016"/>
              <a:gd name="connsiteY3-8" fmla="*/ 0 h 696364"/>
              <a:gd name="connsiteX4" fmla="*/ 2233016 w 2233016"/>
              <a:gd name="connsiteY4" fmla="*/ 0 h 6963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2233016" h="696364">
                <a:moveTo>
                  <a:pt x="2233016" y="0"/>
                </a:moveTo>
                <a:lnTo>
                  <a:pt x="2233016" y="696364"/>
                </a:lnTo>
                <a:lnTo>
                  <a:pt x="444210" y="696364"/>
                </a:lnTo>
                <a:lnTo>
                  <a:pt x="0" y="0"/>
                </a:lnTo>
                <a:lnTo>
                  <a:pt x="2233016" y="0"/>
                </a:lnTo>
                <a:close/>
              </a:path>
            </a:pathLst>
          </a:custGeom>
          <a:solidFill>
            <a:srgbClr val="3D3D3B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任意多边形: 形状 337"/>
          <p:cNvSpPr/>
          <p:nvPr userDrawn="1"/>
        </p:nvSpPr>
        <p:spPr>
          <a:xfrm>
            <a:off x="10961258" y="350556"/>
            <a:ext cx="1230742" cy="992944"/>
          </a:xfrm>
          <a:custGeom>
            <a:avLst/>
            <a:gdLst>
              <a:gd name="connsiteX0" fmla="*/ 1230743 w 1230742"/>
              <a:gd name="connsiteY0" fmla="*/ 0 h 992944"/>
              <a:gd name="connsiteX1" fmla="*/ 1230743 w 1230742"/>
              <a:gd name="connsiteY1" fmla="*/ 992945 h 992944"/>
              <a:gd name="connsiteX2" fmla="*/ 559550 w 1230742"/>
              <a:gd name="connsiteY2" fmla="*/ 992945 h 992944"/>
              <a:gd name="connsiteX3" fmla="*/ 196190 w 1230742"/>
              <a:gd name="connsiteY3" fmla="*/ 348256 h 992944"/>
              <a:gd name="connsiteX4" fmla="*/ 0 w 1230742"/>
              <a:gd name="connsiteY4" fmla="*/ 0 h 99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742" h="992944">
                <a:moveTo>
                  <a:pt x="1230743" y="0"/>
                </a:moveTo>
                <a:lnTo>
                  <a:pt x="1230743" y="992945"/>
                </a:lnTo>
                <a:lnTo>
                  <a:pt x="559550" y="992945"/>
                </a:lnTo>
                <a:lnTo>
                  <a:pt x="196190" y="348256"/>
                </a:lnTo>
                <a:lnTo>
                  <a:pt x="0" y="0"/>
                </a:lnTo>
                <a:close/>
              </a:path>
            </a:pathLst>
          </a:custGeom>
          <a:solidFill>
            <a:srgbClr val="DB080F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058493" y="1343500"/>
            <a:ext cx="820738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cs typeface="+mn-ea"/>
                <a:sym typeface="+mn-lt"/>
              </a:rPr>
              <a:t>目录</a:t>
            </a:r>
            <a:endParaRPr kumimoji="1" lang="zh-CN" altLang="en-US" sz="5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8" name="图片 7" descr="蓝色的天空和建筑&#10;&#10;描述已自动生成"/>
          <p:cNvPicPr>
            <a:picLocks noChangeAspect="1"/>
          </p:cNvPicPr>
          <p:nvPr userDrawn="1"/>
        </p:nvPicPr>
        <p:blipFill>
          <a:blip r:embed="rId3"/>
          <a:srcRect l="43394" t="-1356" r="44674" b="100000"/>
          <a:stretch>
            <a:fillRect/>
          </a:stretch>
        </p:blipFill>
        <p:spPr>
          <a:xfrm>
            <a:off x="1941386" y="-211389"/>
            <a:ext cx="1271147" cy="96138"/>
          </a:xfrm>
          <a:custGeom>
            <a:avLst/>
            <a:gdLst>
              <a:gd name="connsiteX0" fmla="*/ 0 w 1271147"/>
              <a:gd name="connsiteY0" fmla="*/ 0 h 96138"/>
              <a:gd name="connsiteX1" fmla="*/ 1217796 w 1271147"/>
              <a:gd name="connsiteY1" fmla="*/ 0 h 96138"/>
              <a:gd name="connsiteX2" fmla="*/ 1271147 w 1271147"/>
              <a:gd name="connsiteY2" fmla="*/ 96138 h 96138"/>
              <a:gd name="connsiteX3" fmla="*/ 53351 w 1271147"/>
              <a:gd name="connsiteY3" fmla="*/ 96138 h 96138"/>
              <a:gd name="connsiteX4" fmla="*/ 0 w 1271147"/>
              <a:gd name="connsiteY4" fmla="*/ 0 h 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147" h="96138">
                <a:moveTo>
                  <a:pt x="0" y="0"/>
                </a:moveTo>
                <a:lnTo>
                  <a:pt x="1217796" y="0"/>
                </a:lnTo>
                <a:lnTo>
                  <a:pt x="1271147" y="96138"/>
                </a:lnTo>
                <a:lnTo>
                  <a:pt x="53351" y="961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1397" t="6387" r="13027" b="15201"/>
          <a:stretch>
            <a:fillRect/>
          </a:stretch>
        </p:blipFill>
        <p:spPr>
          <a:xfrm flipH="1">
            <a:off x="0" y="0"/>
            <a:ext cx="5803788" cy="6858000"/>
          </a:xfrm>
          <a:custGeom>
            <a:avLst/>
            <a:gdLst>
              <a:gd name="connsiteX0" fmla="*/ 5803788 w 5803788"/>
              <a:gd name="connsiteY0" fmla="*/ 0 h 6858000"/>
              <a:gd name="connsiteX1" fmla="*/ 3829918 w 5803788"/>
              <a:gd name="connsiteY1" fmla="*/ 0 h 6858000"/>
              <a:gd name="connsiteX2" fmla="*/ 0 w 5803788"/>
              <a:gd name="connsiteY2" fmla="*/ 6858000 h 6858000"/>
              <a:gd name="connsiteX3" fmla="*/ 5803788 w 58037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788" h="6858000">
                <a:moveTo>
                  <a:pt x="5803788" y="0"/>
                </a:moveTo>
                <a:lnTo>
                  <a:pt x="3829918" y="0"/>
                </a:lnTo>
                <a:lnTo>
                  <a:pt x="0" y="6858000"/>
                </a:lnTo>
                <a:lnTo>
                  <a:pt x="5803788" y="6858000"/>
                </a:lnTo>
                <a:close/>
              </a:path>
            </a:pathLst>
          </a:custGeom>
        </p:spPr>
      </p:pic>
      <p:sp>
        <p:nvSpPr>
          <p:cNvPr id="10" name="任意多边形: 形状 341"/>
          <p:cNvSpPr/>
          <p:nvPr userDrawn="1"/>
        </p:nvSpPr>
        <p:spPr>
          <a:xfrm>
            <a:off x="3044318" y="2631126"/>
            <a:ext cx="3042376" cy="4226874"/>
          </a:xfrm>
          <a:custGeom>
            <a:avLst/>
            <a:gdLst>
              <a:gd name="connsiteX0" fmla="*/ 2218356 w 2218356"/>
              <a:gd name="connsiteY0" fmla="*/ 3082037 h 3082036"/>
              <a:gd name="connsiteX1" fmla="*/ 508022 w 2218356"/>
              <a:gd name="connsiteY1" fmla="*/ 0 h 3082036"/>
              <a:gd name="connsiteX2" fmla="*/ 0 w 2218356"/>
              <a:gd name="connsiteY2" fmla="*/ 0 h 3082036"/>
              <a:gd name="connsiteX3" fmla="*/ 1710335 w 2218356"/>
              <a:gd name="connsiteY3" fmla="*/ 3082037 h 308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356" h="3082036">
                <a:moveTo>
                  <a:pt x="2218356" y="3082037"/>
                </a:moveTo>
                <a:lnTo>
                  <a:pt x="508022" y="0"/>
                </a:lnTo>
                <a:lnTo>
                  <a:pt x="0" y="0"/>
                </a:lnTo>
                <a:lnTo>
                  <a:pt x="1710335" y="3082037"/>
                </a:lnTo>
                <a:close/>
              </a:path>
            </a:pathLst>
          </a:custGeom>
          <a:solidFill>
            <a:srgbClr val="DB080F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1524000" y="372723"/>
            <a:ext cx="9144000" cy="759506"/>
          </a:xfrm>
          <a:prstGeom prst="rect">
            <a:avLst/>
          </a:prstGeom>
        </p:spPr>
        <p:txBody>
          <a:bodyPr anchor="b"/>
          <a:lstStyle>
            <a:lvl1pPr algn="ctr">
              <a:def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底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3"/>
          <p:cNvSpPr>
            <a:spLocks noGrp="1"/>
          </p:cNvSpPr>
          <p:nvPr>
            <p:ph sz="half" idx="2"/>
          </p:nvPr>
        </p:nvSpPr>
        <p:spPr>
          <a:xfrm>
            <a:off x="716939" y="1228226"/>
            <a:ext cx="10534384" cy="511256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800"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815340" y="-7620"/>
            <a:ext cx="10515600" cy="65405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zh-CN" altLang="en-US" sz="3200" kern="1200" dirty="0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8029872" y="6592268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18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带页码和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5781462" y="6167456"/>
            <a:ext cx="629073" cy="300927"/>
          </a:xfrm>
          <a:prstGeom prst="rect">
            <a:avLst/>
          </a:prstGeom>
        </p:spPr>
        <p:txBody>
          <a:bodyPr/>
          <a:lstStyle/>
          <a:p>
            <a:fld id="{BDAE9345-F2BB-46E9-B1A5-A411057D86D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华营\Desktop\品牌升级\展架+logo\华营管理服务最新logo\logo2.pnglogo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235678" y="185738"/>
            <a:ext cx="777240" cy="777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底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3"/>
          <p:cNvSpPr>
            <a:spLocks noGrp="1"/>
          </p:cNvSpPr>
          <p:nvPr>
            <p:ph sz="half" idx="2"/>
          </p:nvPr>
        </p:nvSpPr>
        <p:spPr>
          <a:xfrm>
            <a:off x="815413" y="1340768"/>
            <a:ext cx="10534384" cy="511256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2800"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lnSpc>
                <a:spcPct val="150000"/>
              </a:lnSpc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1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8029872" y="6592268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18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C1FC1-CCC4-47E8-9B2E-144B70FB59EA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5B4D1-5028-4CB2-82BB-F7DB05564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/>
          </p:nvPr>
        </p:nvSpPr>
        <p:spPr>
          <a:xfrm>
            <a:off x="518134" y="317933"/>
            <a:ext cx="9773379" cy="585787"/>
          </a:xfr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Picture 8" descr="C:\Users\华营\Desktop\品牌升级\展架+logo\华营管理服务最新logo\logo2.pnglogo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145765" y="204275"/>
            <a:ext cx="742642" cy="74285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28160" y="6400413"/>
            <a:ext cx="3535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9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陪伴企业家成长 为组织赋能</a:t>
            </a:r>
            <a:endParaRPr kumimoji="1" lang="zh-CN" altLang="en-US" sz="900" b="0" i="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2A695-9222-BE4A-97AB-F5A3CA9703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5357743" y="7413585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048000" y="637349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sym typeface="+mn-ea"/>
              </a:rPr>
              <a:t>陪伴企业家成长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sym typeface="+mn-ea"/>
              </a:rPr>
              <a:t>  </a:t>
            </a: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sym typeface="+mn-ea"/>
              </a:rPr>
              <a:t>为组织赋能</a:t>
            </a:r>
            <a:endParaRPr lang="zh-CN" altLang="en-US" sz="12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490220"/>
            <a:ext cx="1333500" cy="837565"/>
            <a:chOff x="0" y="0"/>
            <a:chExt cx="4228" cy="2654"/>
          </a:xfrm>
        </p:grpSpPr>
        <p:sp>
          <p:nvSpPr>
            <p:cNvPr id="24" name="任意多边形 23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2113" cy="2654"/>
            </a:xfrm>
            <a:custGeom>
              <a:avLst/>
              <a:gdLst>
                <a:gd name="connsiteX0" fmla="*/ 0 w 5460492"/>
                <a:gd name="connsiteY0" fmla="*/ 0 h 6858000"/>
                <a:gd name="connsiteX1" fmla="*/ 2680696 w 5460492"/>
                <a:gd name="connsiteY1" fmla="*/ 0 h 6858000"/>
                <a:gd name="connsiteX2" fmla="*/ 5460492 w 5460492"/>
                <a:gd name="connsiteY2" fmla="*/ 3429000 h 6858000"/>
                <a:gd name="connsiteX3" fmla="*/ 2680696 w 5460492"/>
                <a:gd name="connsiteY3" fmla="*/ 6858000 h 6858000"/>
                <a:gd name="connsiteX4" fmla="*/ 0 w 5460492"/>
                <a:gd name="connsiteY4" fmla="*/ 6858000 h 6858000"/>
                <a:gd name="connsiteX5" fmla="*/ 0 w 5460492"/>
                <a:gd name="connsiteY5" fmla="*/ 5156672 h 6858000"/>
                <a:gd name="connsiteX6" fmla="*/ 1400576 w 5460492"/>
                <a:gd name="connsiteY6" fmla="*/ 3429000 h 6858000"/>
                <a:gd name="connsiteX7" fmla="*/ 0 w 5460492"/>
                <a:gd name="connsiteY7" fmla="*/ 170132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0492" h="6858000">
                  <a:moveTo>
                    <a:pt x="0" y="0"/>
                  </a:moveTo>
                  <a:lnTo>
                    <a:pt x="2680696" y="0"/>
                  </a:lnTo>
                  <a:lnTo>
                    <a:pt x="5460492" y="3429000"/>
                  </a:lnTo>
                  <a:lnTo>
                    <a:pt x="2680696" y="6858000"/>
                  </a:lnTo>
                  <a:lnTo>
                    <a:pt x="0" y="6858000"/>
                  </a:lnTo>
                  <a:lnTo>
                    <a:pt x="0" y="5156672"/>
                  </a:lnTo>
                  <a:lnTo>
                    <a:pt x="1400576" y="3429000"/>
                  </a:lnTo>
                  <a:lnTo>
                    <a:pt x="0" y="1701328"/>
                  </a:lnTo>
                  <a:close/>
                </a:path>
              </a:pathLst>
            </a:custGeom>
            <a:gradFill>
              <a:gsLst>
                <a:gs pos="0">
                  <a:srgbClr val="DA1414"/>
                </a:gs>
                <a:gs pos="72000">
                  <a:srgbClr val="BE111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14" cy="265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14" y="0"/>
              <a:ext cx="2114" cy="265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11240770" y="362585"/>
            <a:ext cx="248285" cy="163830"/>
            <a:chOff x="3445727" y="-334537"/>
            <a:chExt cx="248199" cy="164045"/>
          </a:xfrm>
        </p:grpSpPr>
        <p:cxnSp>
          <p:nvCxnSpPr>
            <p:cNvPr id="8" name="直接连接符 7"/>
            <p:cNvCxnSpPr/>
            <p:nvPr>
              <p:custDataLst>
                <p:tags r:id="rId6"/>
              </p:custDataLst>
            </p:nvPr>
          </p:nvCxnSpPr>
          <p:spPr>
            <a:xfrm>
              <a:off x="3445727" y="-334537"/>
              <a:ext cx="24819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7"/>
              </p:custDataLst>
            </p:nvPr>
          </p:nvCxnSpPr>
          <p:spPr>
            <a:xfrm>
              <a:off x="3445727" y="-252515"/>
              <a:ext cx="24819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8"/>
              </p:custDataLst>
            </p:nvPr>
          </p:nvCxnSpPr>
          <p:spPr>
            <a:xfrm>
              <a:off x="3445727" y="-170492"/>
              <a:ext cx="24819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资源 4@3x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528935" y="0"/>
            <a:ext cx="1663065" cy="1690370"/>
          </a:xfrm>
          <a:prstGeom prst="rect">
            <a:avLst/>
          </a:prstGeom>
        </p:spPr>
      </p:pic>
      <p:pic>
        <p:nvPicPr>
          <p:cNvPr id="11" name="图片 10" descr="资源 2@3x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072630" y="0"/>
            <a:ext cx="5119370" cy="527685"/>
          </a:xfrm>
          <a:prstGeom prst="rect">
            <a:avLst/>
          </a:prstGeom>
        </p:spPr>
      </p:pic>
      <p:pic>
        <p:nvPicPr>
          <p:cNvPr id="13" name="图片 12" descr="资源 3@3x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90100" y="0"/>
            <a:ext cx="2501900" cy="230505"/>
          </a:xfrm>
          <a:prstGeom prst="rect">
            <a:avLst/>
          </a:prstGeom>
        </p:spPr>
      </p:pic>
      <p:pic>
        <p:nvPicPr>
          <p:cNvPr id="15" name="图片 14" descr="D:/2023/华营/大课2024/1120 公开课2024年会PPT模板/主视觉/logo-.pnglogo-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rcRect l="40" r="69325" b="10492"/>
          <a:stretch>
            <a:fillRect/>
          </a:stretch>
        </p:blipFill>
        <p:spPr>
          <a:xfrm>
            <a:off x="11308080" y="6005830"/>
            <a:ext cx="669925" cy="704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56873\Desktop\1115 华营2024年会ppt\华营-2024年会主视觉背景.jpg华营-2024年会主视觉背景"/>
          <p:cNvPicPr>
            <a:picLocks noChangeAspect="1"/>
          </p:cNvPicPr>
          <p:nvPr userDrawn="1"/>
        </p:nvPicPr>
        <p:blipFill rotWithShape="1">
          <a:blip r:embed="rId2"/>
          <a:srcRect t="3" b="938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048000" y="637349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sym typeface="+mn-ea"/>
              </a:rPr>
              <a:t>陪伴企业家成长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sym typeface="+mn-ea"/>
              </a:rPr>
              <a:t>  </a:t>
            </a: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sym typeface="+mn-ea"/>
              </a:rPr>
              <a:t>为组织赋能</a:t>
            </a:r>
            <a:endParaRPr lang="zh-CN" altLang="en-US" sz="12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490220"/>
            <a:ext cx="1333500" cy="837565"/>
            <a:chOff x="0" y="0"/>
            <a:chExt cx="4228" cy="2654"/>
          </a:xfrm>
        </p:grpSpPr>
        <p:sp>
          <p:nvSpPr>
            <p:cNvPr id="24" name="任意多边形 23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2113" cy="2654"/>
            </a:xfrm>
            <a:custGeom>
              <a:avLst/>
              <a:gdLst>
                <a:gd name="connsiteX0" fmla="*/ 0 w 5460492"/>
                <a:gd name="connsiteY0" fmla="*/ 0 h 6858000"/>
                <a:gd name="connsiteX1" fmla="*/ 2680696 w 5460492"/>
                <a:gd name="connsiteY1" fmla="*/ 0 h 6858000"/>
                <a:gd name="connsiteX2" fmla="*/ 5460492 w 5460492"/>
                <a:gd name="connsiteY2" fmla="*/ 3429000 h 6858000"/>
                <a:gd name="connsiteX3" fmla="*/ 2680696 w 5460492"/>
                <a:gd name="connsiteY3" fmla="*/ 6858000 h 6858000"/>
                <a:gd name="connsiteX4" fmla="*/ 0 w 5460492"/>
                <a:gd name="connsiteY4" fmla="*/ 6858000 h 6858000"/>
                <a:gd name="connsiteX5" fmla="*/ 0 w 5460492"/>
                <a:gd name="connsiteY5" fmla="*/ 5156672 h 6858000"/>
                <a:gd name="connsiteX6" fmla="*/ 1400576 w 5460492"/>
                <a:gd name="connsiteY6" fmla="*/ 3429000 h 6858000"/>
                <a:gd name="connsiteX7" fmla="*/ 0 w 5460492"/>
                <a:gd name="connsiteY7" fmla="*/ 170132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0492" h="6858000">
                  <a:moveTo>
                    <a:pt x="0" y="0"/>
                  </a:moveTo>
                  <a:lnTo>
                    <a:pt x="2680696" y="0"/>
                  </a:lnTo>
                  <a:lnTo>
                    <a:pt x="5460492" y="3429000"/>
                  </a:lnTo>
                  <a:lnTo>
                    <a:pt x="2680696" y="6858000"/>
                  </a:lnTo>
                  <a:lnTo>
                    <a:pt x="0" y="6858000"/>
                  </a:lnTo>
                  <a:lnTo>
                    <a:pt x="0" y="5156672"/>
                  </a:lnTo>
                  <a:lnTo>
                    <a:pt x="1400576" y="3429000"/>
                  </a:lnTo>
                  <a:lnTo>
                    <a:pt x="0" y="1701328"/>
                  </a:lnTo>
                  <a:close/>
                </a:path>
              </a:pathLst>
            </a:custGeom>
            <a:gradFill>
              <a:gsLst>
                <a:gs pos="0">
                  <a:srgbClr val="DA1414"/>
                </a:gs>
                <a:gs pos="72000">
                  <a:srgbClr val="BE111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14" cy="265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14" y="0"/>
              <a:ext cx="2114" cy="265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11240770" y="362585"/>
            <a:ext cx="248285" cy="163830"/>
            <a:chOff x="3445727" y="-334537"/>
            <a:chExt cx="248199" cy="164045"/>
          </a:xfrm>
        </p:grpSpPr>
        <p:cxnSp>
          <p:nvCxnSpPr>
            <p:cNvPr id="8" name="直接连接符 7"/>
            <p:cNvCxnSpPr/>
            <p:nvPr>
              <p:custDataLst>
                <p:tags r:id="rId6"/>
              </p:custDataLst>
            </p:nvPr>
          </p:nvCxnSpPr>
          <p:spPr>
            <a:xfrm>
              <a:off x="3445727" y="-334537"/>
              <a:ext cx="24819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7"/>
              </p:custDataLst>
            </p:nvPr>
          </p:nvCxnSpPr>
          <p:spPr>
            <a:xfrm>
              <a:off x="3445727" y="-252515"/>
              <a:ext cx="24819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8"/>
              </p:custDataLst>
            </p:nvPr>
          </p:nvCxnSpPr>
          <p:spPr>
            <a:xfrm>
              <a:off x="3445727" y="-170492"/>
              <a:ext cx="248199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资源 4@3x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528935" y="0"/>
            <a:ext cx="1663065" cy="1690370"/>
          </a:xfrm>
          <a:prstGeom prst="rect">
            <a:avLst/>
          </a:prstGeom>
        </p:spPr>
      </p:pic>
      <p:pic>
        <p:nvPicPr>
          <p:cNvPr id="11" name="图片 10" descr="资源 2@3x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072630" y="0"/>
            <a:ext cx="5119370" cy="527685"/>
          </a:xfrm>
          <a:prstGeom prst="rect">
            <a:avLst/>
          </a:prstGeom>
        </p:spPr>
      </p:pic>
      <p:pic>
        <p:nvPicPr>
          <p:cNvPr id="13" name="图片 12" descr="资源 3@3x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90100" y="0"/>
            <a:ext cx="2501900" cy="230505"/>
          </a:xfrm>
          <a:prstGeom prst="rect">
            <a:avLst/>
          </a:prstGeom>
        </p:spPr>
      </p:pic>
      <p:pic>
        <p:nvPicPr>
          <p:cNvPr id="15" name="图片 14" descr="D:/2023/华营/大课2024/1120 公开课2024年会PPT模板/主视觉/logo-.pnglogo-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rcRect l="40" r="69325" b="10492"/>
          <a:stretch>
            <a:fillRect/>
          </a:stretch>
        </p:blipFill>
        <p:spPr>
          <a:xfrm>
            <a:off x="11308080" y="6005830"/>
            <a:ext cx="669925" cy="7042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1" y="0"/>
              <a:ext cx="19198" cy="10801"/>
            </a:xfrm>
            <a:prstGeom prst="rect">
              <a:avLst/>
            </a:prstGeom>
            <a:gradFill>
              <a:gsLst>
                <a:gs pos="0">
                  <a:srgbClr val="ECF4FF"/>
                </a:gs>
                <a:gs pos="100000">
                  <a:srgbClr val="F6F9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30B47"/>
                </a:solidFill>
              </a:endParaRPr>
            </a:p>
          </p:txBody>
        </p:sp>
        <p:pic>
          <p:nvPicPr>
            <p:cNvPr id="8" name="图片 7" descr="D:/2023/华营/大课2024/1120 公开课2024年会PPT模板/主视觉/ppt底图.pngppt底图"/>
            <p:cNvPicPr>
              <a:picLocks noChangeAspect="1"/>
            </p:cNvPicPr>
            <p:nvPr userDrawn="1"/>
          </p:nvPicPr>
          <p:blipFill rotWithShape="1">
            <a:blip r:embed="rId3"/>
            <a:srcRect t="3713" b="9731"/>
            <a:stretch>
              <a:fillRect/>
            </a:stretch>
          </p:blipFill>
          <p:spPr>
            <a:xfrm>
              <a:off x="0" y="1450"/>
              <a:ext cx="19200" cy="9350"/>
            </a:xfrm>
            <a:prstGeom prst="rect">
              <a:avLst/>
            </a:prstGeom>
          </p:spPr>
        </p:pic>
      </p:grpSp>
      <p:pic>
        <p:nvPicPr>
          <p:cNvPr id="22" name="图片 21" descr="资源 7@3x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05175" y="0"/>
            <a:ext cx="8886825" cy="37211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A695-9222-BE4A-97AB-F5A3CA9703B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15FE-5B38-4AE2-BA51-0C6D5235A1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F5EC0-E885-4A59-8161-E5E73B896A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A695-9222-BE4A-97AB-F5A3CA9703B5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5" name="Picture 8" descr="C:\Users\华营\Desktop\品牌升级\展架+logo\华营管理服务最新logo\logo2.pnglogo2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11235678" y="185738"/>
            <a:ext cx="777240" cy="777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.png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image" Target="../media/image34.png"/><Relationship Id="rId6" Type="http://schemas.openxmlformats.org/officeDocument/2006/relationships/tags" Target="../tags/tag107.xml"/><Relationship Id="rId5" Type="http://schemas.openxmlformats.org/officeDocument/2006/relationships/image" Target="../media/image33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slideLayout" Target="../slideLayouts/slideLayout8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tags" Target="../tags/tag110.xml"/><Relationship Id="rId1" Type="http://schemas.openxmlformats.org/officeDocument/2006/relationships/tags" Target="../tags/tag1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6.xml"/><Relationship Id="rId16" Type="http://schemas.openxmlformats.org/officeDocument/2006/relationships/image" Target="../media/image14.svg"/><Relationship Id="rId15" Type="http://schemas.openxmlformats.org/officeDocument/2006/relationships/image" Target="../media/image13.png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image" Target="../media/image16.png"/><Relationship Id="rId3" Type="http://schemas.openxmlformats.org/officeDocument/2006/relationships/tags" Target="../tags/tag48.xml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image" Target="../media/image20.svg"/><Relationship Id="rId16" Type="http://schemas.openxmlformats.org/officeDocument/2006/relationships/image" Target="../media/image19.png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image" Target="../media/image18.svg"/><Relationship Id="rId1" Type="http://schemas.openxmlformats.org/officeDocument/2006/relationships/tags" Target="../tags/tag4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tags" Target="../tags/tag60.xml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8.xml"/><Relationship Id="rId14" Type="http://schemas.openxmlformats.org/officeDocument/2006/relationships/tags" Target="../tags/tag65.xml"/><Relationship Id="rId13" Type="http://schemas.openxmlformats.org/officeDocument/2006/relationships/image" Target="../media/image28.svg"/><Relationship Id="rId12" Type="http://schemas.openxmlformats.org/officeDocument/2006/relationships/image" Target="../media/image27.png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2" Type="http://schemas.openxmlformats.org/officeDocument/2006/relationships/notesSlide" Target="../notesSlides/notesSlide5.xml"/><Relationship Id="rId31" Type="http://schemas.openxmlformats.org/officeDocument/2006/relationships/slideLayout" Target="../slideLayouts/slideLayout6.xml"/><Relationship Id="rId30" Type="http://schemas.openxmlformats.org/officeDocument/2006/relationships/tags" Target="../tags/tag91.xml"/><Relationship Id="rId3" Type="http://schemas.openxmlformats.org/officeDocument/2006/relationships/tags" Target="../tags/tag68.xml"/><Relationship Id="rId29" Type="http://schemas.openxmlformats.org/officeDocument/2006/relationships/tags" Target="../tags/tag90.xml"/><Relationship Id="rId28" Type="http://schemas.openxmlformats.org/officeDocument/2006/relationships/tags" Target="../tags/tag89.xml"/><Relationship Id="rId27" Type="http://schemas.openxmlformats.org/officeDocument/2006/relationships/tags" Target="../tags/tag88.xml"/><Relationship Id="rId26" Type="http://schemas.openxmlformats.org/officeDocument/2006/relationships/tags" Target="../tags/tag87.xml"/><Relationship Id="rId25" Type="http://schemas.openxmlformats.org/officeDocument/2006/relationships/tags" Target="../tags/tag86.xml"/><Relationship Id="rId24" Type="http://schemas.openxmlformats.org/officeDocument/2006/relationships/tags" Target="../tags/tag85.xml"/><Relationship Id="rId23" Type="http://schemas.openxmlformats.org/officeDocument/2006/relationships/tags" Target="../tags/tag84.xml"/><Relationship Id="rId22" Type="http://schemas.openxmlformats.org/officeDocument/2006/relationships/tags" Target="../tags/tag83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tags" Target="../tags/tag67.xml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image" Target="../media/image32.svg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-4086" r="28132" b="17589"/>
          <a:stretch>
            <a:fillRect/>
          </a:stretch>
        </p:blipFill>
        <p:spPr>
          <a:xfrm>
            <a:off x="1566704" y="0"/>
            <a:ext cx="10680972" cy="6861412"/>
          </a:xfrm>
          <a:prstGeom prst="rect">
            <a:avLst/>
          </a:prstGeom>
        </p:spPr>
      </p:pic>
      <p:grpSp>
        <p:nvGrpSpPr>
          <p:cNvPr id="129" name="图形 3"/>
          <p:cNvGrpSpPr/>
          <p:nvPr/>
        </p:nvGrpSpPr>
        <p:grpSpPr>
          <a:xfrm>
            <a:off x="4010688" y="389151"/>
            <a:ext cx="4531703" cy="2785863"/>
            <a:chOff x="4010688" y="389151"/>
            <a:chExt cx="4531703" cy="2785863"/>
          </a:xfrm>
          <a:solidFill>
            <a:srgbClr val="000000"/>
          </a:solidFill>
        </p:grpSpPr>
        <p:sp>
          <p:nvSpPr>
            <p:cNvPr id="130" name="任意多边形: 形状 7"/>
            <p:cNvSpPr/>
            <p:nvPr/>
          </p:nvSpPr>
          <p:spPr>
            <a:xfrm>
              <a:off x="4010688" y="564588"/>
              <a:ext cx="4531703" cy="2610425"/>
            </a:xfrm>
            <a:custGeom>
              <a:avLst/>
              <a:gdLst>
                <a:gd name="connsiteX0" fmla="*/ 0 w 4531703"/>
                <a:gd name="connsiteY0" fmla="*/ 2610426 h 2610425"/>
                <a:gd name="connsiteX1" fmla="*/ 4531703 w 4531703"/>
                <a:gd name="connsiteY1" fmla="*/ 0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425">
                  <a:moveTo>
                    <a:pt x="0" y="261042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1" name="任意多边形: 形状 8"/>
            <p:cNvSpPr/>
            <p:nvPr/>
          </p:nvSpPr>
          <p:spPr>
            <a:xfrm>
              <a:off x="4010688" y="561080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2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2" name="任意多边形: 形状 9"/>
            <p:cNvSpPr/>
            <p:nvPr/>
          </p:nvSpPr>
          <p:spPr>
            <a:xfrm>
              <a:off x="4010688" y="557651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4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3" name="任意多边形: 形状 10"/>
            <p:cNvSpPr/>
            <p:nvPr/>
          </p:nvSpPr>
          <p:spPr>
            <a:xfrm>
              <a:off x="4010688" y="554222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6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4" name="任意多边形: 形状 11"/>
            <p:cNvSpPr/>
            <p:nvPr/>
          </p:nvSpPr>
          <p:spPr>
            <a:xfrm>
              <a:off x="4010688" y="550793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8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5" name="任意多边形: 形状 12"/>
            <p:cNvSpPr/>
            <p:nvPr/>
          </p:nvSpPr>
          <p:spPr>
            <a:xfrm>
              <a:off x="4010688" y="547364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10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6" name="任意多边形: 形状 13"/>
            <p:cNvSpPr/>
            <p:nvPr/>
          </p:nvSpPr>
          <p:spPr>
            <a:xfrm>
              <a:off x="4010688" y="543935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12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7" name="任意多边形: 形状 14"/>
            <p:cNvSpPr/>
            <p:nvPr/>
          </p:nvSpPr>
          <p:spPr>
            <a:xfrm>
              <a:off x="4010688" y="540506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14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8" name="任意多边形: 形状 15"/>
            <p:cNvSpPr/>
            <p:nvPr/>
          </p:nvSpPr>
          <p:spPr>
            <a:xfrm>
              <a:off x="4010688" y="536997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16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9" name="任意多边形: 形状 16"/>
            <p:cNvSpPr/>
            <p:nvPr/>
          </p:nvSpPr>
          <p:spPr>
            <a:xfrm>
              <a:off x="4010688" y="533568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18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0" name="任意多边形: 形状 17"/>
            <p:cNvSpPr/>
            <p:nvPr/>
          </p:nvSpPr>
          <p:spPr>
            <a:xfrm>
              <a:off x="4010688" y="530139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20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1" name="任意多边形: 形状 18"/>
            <p:cNvSpPr/>
            <p:nvPr/>
          </p:nvSpPr>
          <p:spPr>
            <a:xfrm>
              <a:off x="4010688" y="526710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22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2" name="任意多边形: 形状 19"/>
            <p:cNvSpPr/>
            <p:nvPr/>
          </p:nvSpPr>
          <p:spPr>
            <a:xfrm>
              <a:off x="4010688" y="523281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24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3" name="任意多边形: 形状 20"/>
            <p:cNvSpPr/>
            <p:nvPr/>
          </p:nvSpPr>
          <p:spPr>
            <a:xfrm>
              <a:off x="4010688" y="519852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25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4" name="任意多边形: 形状 21"/>
            <p:cNvSpPr/>
            <p:nvPr/>
          </p:nvSpPr>
          <p:spPr>
            <a:xfrm>
              <a:off x="4010688" y="516423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27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5" name="任意多边形: 形状 22"/>
            <p:cNvSpPr/>
            <p:nvPr/>
          </p:nvSpPr>
          <p:spPr>
            <a:xfrm>
              <a:off x="4010688" y="512994"/>
              <a:ext cx="4531703" cy="2610425"/>
            </a:xfrm>
            <a:custGeom>
              <a:avLst/>
              <a:gdLst>
                <a:gd name="connsiteX0" fmla="*/ 0 w 4531703"/>
                <a:gd name="connsiteY0" fmla="*/ 2610426 h 2610425"/>
                <a:gd name="connsiteX1" fmla="*/ 4531703 w 4531703"/>
                <a:gd name="connsiteY1" fmla="*/ 0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425">
                  <a:moveTo>
                    <a:pt x="0" y="261042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29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6" name="任意多边形: 形状 23"/>
            <p:cNvSpPr/>
            <p:nvPr/>
          </p:nvSpPr>
          <p:spPr>
            <a:xfrm>
              <a:off x="4010688" y="509485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31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7" name="任意多边形: 形状 24"/>
            <p:cNvSpPr/>
            <p:nvPr/>
          </p:nvSpPr>
          <p:spPr>
            <a:xfrm>
              <a:off x="4010688" y="506056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33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8" name="任意多边形: 形状 25"/>
            <p:cNvSpPr/>
            <p:nvPr/>
          </p:nvSpPr>
          <p:spPr>
            <a:xfrm>
              <a:off x="4010688" y="502627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35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9" name="任意多边形: 形状 26"/>
            <p:cNvSpPr/>
            <p:nvPr/>
          </p:nvSpPr>
          <p:spPr>
            <a:xfrm>
              <a:off x="4010688" y="499198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37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0" name="任意多边形: 形状 27"/>
            <p:cNvSpPr/>
            <p:nvPr/>
          </p:nvSpPr>
          <p:spPr>
            <a:xfrm>
              <a:off x="4010688" y="495769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39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1" name="任意多边形: 形状 28"/>
            <p:cNvSpPr/>
            <p:nvPr/>
          </p:nvSpPr>
          <p:spPr>
            <a:xfrm>
              <a:off x="4010688" y="492340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41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2" name="任意多边形: 形状 29"/>
            <p:cNvSpPr/>
            <p:nvPr/>
          </p:nvSpPr>
          <p:spPr>
            <a:xfrm>
              <a:off x="4010688" y="488831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43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3" name="任意多边形: 形状 30"/>
            <p:cNvSpPr/>
            <p:nvPr/>
          </p:nvSpPr>
          <p:spPr>
            <a:xfrm>
              <a:off x="4010688" y="485402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45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4" name="任意多边形: 形状 31"/>
            <p:cNvSpPr/>
            <p:nvPr/>
          </p:nvSpPr>
          <p:spPr>
            <a:xfrm>
              <a:off x="4010688" y="481973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47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5" name="任意多边形: 形状 32"/>
            <p:cNvSpPr/>
            <p:nvPr/>
          </p:nvSpPr>
          <p:spPr>
            <a:xfrm>
              <a:off x="4010688" y="478544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49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6" name="任意多边形: 形状 33"/>
            <p:cNvSpPr/>
            <p:nvPr/>
          </p:nvSpPr>
          <p:spPr>
            <a:xfrm>
              <a:off x="4010688" y="475115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51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7" name="任意多边形: 形状 34"/>
            <p:cNvSpPr/>
            <p:nvPr/>
          </p:nvSpPr>
          <p:spPr>
            <a:xfrm>
              <a:off x="4010688" y="471686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53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8" name="任意多边形: 形状 35"/>
            <p:cNvSpPr/>
            <p:nvPr/>
          </p:nvSpPr>
          <p:spPr>
            <a:xfrm>
              <a:off x="4010688" y="468257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55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9" name="任意多边形: 形状 36"/>
            <p:cNvSpPr/>
            <p:nvPr/>
          </p:nvSpPr>
          <p:spPr>
            <a:xfrm>
              <a:off x="4010688" y="464749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57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0" name="任意多边形: 形状 37"/>
            <p:cNvSpPr/>
            <p:nvPr/>
          </p:nvSpPr>
          <p:spPr>
            <a:xfrm>
              <a:off x="4010688" y="461320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59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1" name="任意多边形: 形状 38"/>
            <p:cNvSpPr/>
            <p:nvPr/>
          </p:nvSpPr>
          <p:spPr>
            <a:xfrm>
              <a:off x="4010688" y="457891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61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2" name="任意多边形: 形状 39"/>
            <p:cNvSpPr/>
            <p:nvPr/>
          </p:nvSpPr>
          <p:spPr>
            <a:xfrm>
              <a:off x="4010688" y="454462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63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3" name="任意多边形: 形状 40"/>
            <p:cNvSpPr/>
            <p:nvPr/>
          </p:nvSpPr>
          <p:spPr>
            <a:xfrm>
              <a:off x="4010688" y="451033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1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65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4" name="任意多边形: 形状 41"/>
            <p:cNvSpPr/>
            <p:nvPr/>
          </p:nvSpPr>
          <p:spPr>
            <a:xfrm>
              <a:off x="4010688" y="447604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67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5" name="任意多边形: 形状 42"/>
            <p:cNvSpPr/>
            <p:nvPr/>
          </p:nvSpPr>
          <p:spPr>
            <a:xfrm>
              <a:off x="4010688" y="444175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69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6" name="任意多边形: 形状 43"/>
            <p:cNvSpPr/>
            <p:nvPr/>
          </p:nvSpPr>
          <p:spPr>
            <a:xfrm>
              <a:off x="4010688" y="440746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71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7" name="任意多边形: 形状 44"/>
            <p:cNvSpPr/>
            <p:nvPr/>
          </p:nvSpPr>
          <p:spPr>
            <a:xfrm>
              <a:off x="4010688" y="437237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73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8" name="任意多边形: 形状 45"/>
            <p:cNvSpPr/>
            <p:nvPr/>
          </p:nvSpPr>
          <p:spPr>
            <a:xfrm>
              <a:off x="4010688" y="433808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75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9" name="任意多边形: 形状 46"/>
            <p:cNvSpPr/>
            <p:nvPr/>
          </p:nvSpPr>
          <p:spPr>
            <a:xfrm>
              <a:off x="4010688" y="430379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76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0" name="任意多边形: 形状 47"/>
            <p:cNvSpPr/>
            <p:nvPr/>
          </p:nvSpPr>
          <p:spPr>
            <a:xfrm>
              <a:off x="4010688" y="426950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78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1" name="任意多边形: 形状 48"/>
            <p:cNvSpPr/>
            <p:nvPr/>
          </p:nvSpPr>
          <p:spPr>
            <a:xfrm>
              <a:off x="4010688" y="423521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80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2" name="任意多边形: 形状 49"/>
            <p:cNvSpPr/>
            <p:nvPr/>
          </p:nvSpPr>
          <p:spPr>
            <a:xfrm>
              <a:off x="4010688" y="420092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82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3" name="任意多边形: 形状 50"/>
            <p:cNvSpPr/>
            <p:nvPr/>
          </p:nvSpPr>
          <p:spPr>
            <a:xfrm>
              <a:off x="4010688" y="416663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84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4" name="任意多边形: 形状 51"/>
            <p:cNvSpPr/>
            <p:nvPr/>
          </p:nvSpPr>
          <p:spPr>
            <a:xfrm>
              <a:off x="4010688" y="413154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1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86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5" name="任意多边形: 形状 52"/>
            <p:cNvSpPr/>
            <p:nvPr/>
          </p:nvSpPr>
          <p:spPr>
            <a:xfrm>
              <a:off x="4010688" y="409725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88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6" name="任意多边形: 形状 53"/>
            <p:cNvSpPr/>
            <p:nvPr/>
          </p:nvSpPr>
          <p:spPr>
            <a:xfrm>
              <a:off x="4010688" y="406296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90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7" name="任意多边形: 形状 54"/>
            <p:cNvSpPr/>
            <p:nvPr/>
          </p:nvSpPr>
          <p:spPr>
            <a:xfrm>
              <a:off x="4010688" y="402867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92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8" name="任意多边形: 形状 55"/>
            <p:cNvSpPr/>
            <p:nvPr/>
          </p:nvSpPr>
          <p:spPr>
            <a:xfrm>
              <a:off x="4010688" y="399438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1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94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9" name="任意多边形: 形状 56"/>
            <p:cNvSpPr/>
            <p:nvPr/>
          </p:nvSpPr>
          <p:spPr>
            <a:xfrm>
              <a:off x="4010688" y="396009"/>
              <a:ext cx="4531623" cy="2610505"/>
            </a:xfrm>
            <a:custGeom>
              <a:avLst/>
              <a:gdLst>
                <a:gd name="connsiteX0" fmla="*/ 0 w 4531623"/>
                <a:gd name="connsiteY0" fmla="*/ 2610506 h 2610505"/>
                <a:gd name="connsiteX1" fmla="*/ 4531624 w 453162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623" h="2610505">
                  <a:moveTo>
                    <a:pt x="0" y="2610506"/>
                  </a:moveTo>
                  <a:cubicBezTo>
                    <a:pt x="84290" y="2561942"/>
                    <a:pt x="4531624" y="0"/>
                    <a:pt x="4531624" y="0"/>
                  </a:cubicBezTo>
                </a:path>
              </a:pathLst>
            </a:custGeom>
            <a:solidFill>
              <a:srgbClr val="2E2A2B">
                <a:alpha val="96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1" name="任意多边形: 形状 57"/>
            <p:cNvSpPr/>
            <p:nvPr/>
          </p:nvSpPr>
          <p:spPr>
            <a:xfrm>
              <a:off x="4010688" y="392580"/>
              <a:ext cx="4531703" cy="2610505"/>
            </a:xfrm>
            <a:custGeom>
              <a:avLst/>
              <a:gdLst>
                <a:gd name="connsiteX0" fmla="*/ 0 w 4531703"/>
                <a:gd name="connsiteY0" fmla="*/ 2610506 h 2610505"/>
                <a:gd name="connsiteX1" fmla="*/ 4531703 w 4531703"/>
                <a:gd name="connsiteY1" fmla="*/ 0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505">
                  <a:moveTo>
                    <a:pt x="0" y="261050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>
                <a:alpha val="98000"/>
              </a:srgbClr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2" name="任意多边形: 形状 58"/>
            <p:cNvSpPr/>
            <p:nvPr/>
          </p:nvSpPr>
          <p:spPr>
            <a:xfrm>
              <a:off x="4010688" y="389151"/>
              <a:ext cx="4531703" cy="2610425"/>
            </a:xfrm>
            <a:custGeom>
              <a:avLst/>
              <a:gdLst>
                <a:gd name="connsiteX0" fmla="*/ 0 w 4531703"/>
                <a:gd name="connsiteY0" fmla="*/ 2610426 h 2610425"/>
                <a:gd name="connsiteX1" fmla="*/ 4531703 w 4531703"/>
                <a:gd name="connsiteY1" fmla="*/ 0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3" h="2610425">
                  <a:moveTo>
                    <a:pt x="0" y="2610426"/>
                  </a:moveTo>
                  <a:cubicBezTo>
                    <a:pt x="84290" y="2561942"/>
                    <a:pt x="4531703" y="0"/>
                    <a:pt x="4531703" y="0"/>
                  </a:cubicBezTo>
                </a:path>
              </a:pathLst>
            </a:custGeom>
            <a:solidFill>
              <a:srgbClr val="2E2A2B"/>
            </a:solidFill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85" name="图形 3"/>
          <p:cNvGrpSpPr/>
          <p:nvPr/>
        </p:nvGrpSpPr>
        <p:grpSpPr>
          <a:xfrm>
            <a:off x="4010688" y="2161944"/>
            <a:ext cx="4531702" cy="2761939"/>
            <a:chOff x="4010688" y="2161944"/>
            <a:chExt cx="4531702" cy="2761939"/>
          </a:xfrm>
        </p:grpSpPr>
        <p:sp>
          <p:nvSpPr>
            <p:cNvPr id="186" name="任意多边形: 形状 60"/>
            <p:cNvSpPr/>
            <p:nvPr/>
          </p:nvSpPr>
          <p:spPr>
            <a:xfrm>
              <a:off x="4010688" y="2313458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7" name="任意多边形: 形状 61"/>
            <p:cNvSpPr/>
            <p:nvPr/>
          </p:nvSpPr>
          <p:spPr>
            <a:xfrm>
              <a:off x="4010688" y="2310428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9" name="任意多边形: 形状 62"/>
            <p:cNvSpPr/>
            <p:nvPr/>
          </p:nvSpPr>
          <p:spPr>
            <a:xfrm>
              <a:off x="4010688" y="230747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3" name="任意多边形: 形状 63"/>
            <p:cNvSpPr/>
            <p:nvPr/>
          </p:nvSpPr>
          <p:spPr>
            <a:xfrm>
              <a:off x="4010688" y="230452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4" name="任意多边形: 形状 64"/>
            <p:cNvSpPr/>
            <p:nvPr/>
          </p:nvSpPr>
          <p:spPr>
            <a:xfrm>
              <a:off x="4010688" y="2301576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5" name="任意多边形: 形状 65"/>
            <p:cNvSpPr/>
            <p:nvPr/>
          </p:nvSpPr>
          <p:spPr>
            <a:xfrm>
              <a:off x="4010688" y="2298546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6" name="任意多边形: 形状 66"/>
            <p:cNvSpPr/>
            <p:nvPr/>
          </p:nvSpPr>
          <p:spPr>
            <a:xfrm>
              <a:off x="4010688" y="229559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7" name="任意多边形: 形状 67"/>
            <p:cNvSpPr/>
            <p:nvPr/>
          </p:nvSpPr>
          <p:spPr>
            <a:xfrm>
              <a:off x="4010688" y="229264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8" name="任意多边形: 形状 68"/>
            <p:cNvSpPr/>
            <p:nvPr/>
          </p:nvSpPr>
          <p:spPr>
            <a:xfrm>
              <a:off x="4010688" y="2289694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99" name="任意多边形: 形状 69"/>
            <p:cNvSpPr/>
            <p:nvPr/>
          </p:nvSpPr>
          <p:spPr>
            <a:xfrm>
              <a:off x="4010688" y="2286664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0" name="任意多边形: 形状 70"/>
            <p:cNvSpPr/>
            <p:nvPr/>
          </p:nvSpPr>
          <p:spPr>
            <a:xfrm>
              <a:off x="4010688" y="2283714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1" name="任意多边形: 形状 71"/>
            <p:cNvSpPr/>
            <p:nvPr/>
          </p:nvSpPr>
          <p:spPr>
            <a:xfrm>
              <a:off x="4010688" y="2280763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2" name="任意多边形: 形状 72"/>
            <p:cNvSpPr/>
            <p:nvPr/>
          </p:nvSpPr>
          <p:spPr>
            <a:xfrm>
              <a:off x="4010688" y="2277733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3" name="任意多边形: 形状 73"/>
            <p:cNvSpPr/>
            <p:nvPr/>
          </p:nvSpPr>
          <p:spPr>
            <a:xfrm>
              <a:off x="4010688" y="2274782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4" name="任意多边形: 形状 74"/>
            <p:cNvSpPr/>
            <p:nvPr/>
          </p:nvSpPr>
          <p:spPr>
            <a:xfrm>
              <a:off x="4010688" y="2271832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5" name="任意多边形: 形状 75"/>
            <p:cNvSpPr/>
            <p:nvPr/>
          </p:nvSpPr>
          <p:spPr>
            <a:xfrm>
              <a:off x="4010688" y="2268881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6" name="任意多边形: 形状 76"/>
            <p:cNvSpPr/>
            <p:nvPr/>
          </p:nvSpPr>
          <p:spPr>
            <a:xfrm>
              <a:off x="4010688" y="2265851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7" name="任意多边形: 形状 77"/>
            <p:cNvSpPr/>
            <p:nvPr/>
          </p:nvSpPr>
          <p:spPr>
            <a:xfrm>
              <a:off x="4010688" y="2262900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8" name="任意多边形: 形状 78"/>
            <p:cNvSpPr/>
            <p:nvPr/>
          </p:nvSpPr>
          <p:spPr>
            <a:xfrm>
              <a:off x="4010688" y="2259950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09" name="任意多边形: 形状 79"/>
            <p:cNvSpPr/>
            <p:nvPr/>
          </p:nvSpPr>
          <p:spPr>
            <a:xfrm>
              <a:off x="4010688" y="2256999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0" name="任意多边形: 形状 80"/>
            <p:cNvSpPr/>
            <p:nvPr/>
          </p:nvSpPr>
          <p:spPr>
            <a:xfrm>
              <a:off x="4010688" y="2253969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1" name="任意多边形: 形状 81"/>
            <p:cNvSpPr/>
            <p:nvPr/>
          </p:nvSpPr>
          <p:spPr>
            <a:xfrm>
              <a:off x="4010688" y="2251018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2" name="任意多边形: 形状 82"/>
            <p:cNvSpPr/>
            <p:nvPr/>
          </p:nvSpPr>
          <p:spPr>
            <a:xfrm>
              <a:off x="4010688" y="2248068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3" name="任意多边形: 形状 83"/>
            <p:cNvSpPr/>
            <p:nvPr/>
          </p:nvSpPr>
          <p:spPr>
            <a:xfrm>
              <a:off x="4010688" y="224511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4" name="任意多边形: 形状 84"/>
            <p:cNvSpPr/>
            <p:nvPr/>
          </p:nvSpPr>
          <p:spPr>
            <a:xfrm>
              <a:off x="4010688" y="224208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5" name="任意多边形: 形状 85"/>
            <p:cNvSpPr/>
            <p:nvPr/>
          </p:nvSpPr>
          <p:spPr>
            <a:xfrm>
              <a:off x="4010688" y="223913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6" name="任意多边形: 形状 86"/>
            <p:cNvSpPr/>
            <p:nvPr/>
          </p:nvSpPr>
          <p:spPr>
            <a:xfrm>
              <a:off x="4010688" y="2236186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7" name="任意多边形: 形状 87"/>
            <p:cNvSpPr/>
            <p:nvPr/>
          </p:nvSpPr>
          <p:spPr>
            <a:xfrm>
              <a:off x="4010688" y="223323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8" name="任意多边形: 形状 88"/>
            <p:cNvSpPr/>
            <p:nvPr/>
          </p:nvSpPr>
          <p:spPr>
            <a:xfrm>
              <a:off x="4010688" y="223020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9" name="任意多边形: 形状 89"/>
            <p:cNvSpPr/>
            <p:nvPr/>
          </p:nvSpPr>
          <p:spPr>
            <a:xfrm>
              <a:off x="4010688" y="222725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0" name="任意多边形: 形状 90"/>
            <p:cNvSpPr/>
            <p:nvPr/>
          </p:nvSpPr>
          <p:spPr>
            <a:xfrm>
              <a:off x="4010688" y="2224304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1" name="任意多边形: 形状 91"/>
            <p:cNvSpPr/>
            <p:nvPr/>
          </p:nvSpPr>
          <p:spPr>
            <a:xfrm>
              <a:off x="4010688" y="2221354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2" name="任意多边形: 形状 92"/>
            <p:cNvSpPr/>
            <p:nvPr/>
          </p:nvSpPr>
          <p:spPr>
            <a:xfrm>
              <a:off x="4010688" y="2218323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3" name="任意多边形: 形状 93"/>
            <p:cNvSpPr/>
            <p:nvPr/>
          </p:nvSpPr>
          <p:spPr>
            <a:xfrm>
              <a:off x="4010688" y="2215373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4" name="任意多边形: 形状 94"/>
            <p:cNvSpPr/>
            <p:nvPr/>
          </p:nvSpPr>
          <p:spPr>
            <a:xfrm>
              <a:off x="4010688" y="2212422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5" name="任意多边形: 形状 95"/>
            <p:cNvSpPr/>
            <p:nvPr/>
          </p:nvSpPr>
          <p:spPr>
            <a:xfrm>
              <a:off x="4010688" y="2209472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6" name="任意多边形: 形状 96"/>
            <p:cNvSpPr/>
            <p:nvPr/>
          </p:nvSpPr>
          <p:spPr>
            <a:xfrm>
              <a:off x="4010688" y="2206441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7" name="任意多边形: 形状 97"/>
            <p:cNvSpPr/>
            <p:nvPr/>
          </p:nvSpPr>
          <p:spPr>
            <a:xfrm>
              <a:off x="4010688" y="2203491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8" name="任意多边形: 形状 98"/>
            <p:cNvSpPr/>
            <p:nvPr/>
          </p:nvSpPr>
          <p:spPr>
            <a:xfrm>
              <a:off x="4010688" y="2200540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9" name="任意多边形: 形状 99"/>
            <p:cNvSpPr/>
            <p:nvPr/>
          </p:nvSpPr>
          <p:spPr>
            <a:xfrm>
              <a:off x="4010688" y="2197590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0" name="任意多边形: 形状 100"/>
            <p:cNvSpPr/>
            <p:nvPr/>
          </p:nvSpPr>
          <p:spPr>
            <a:xfrm>
              <a:off x="4010688" y="2194560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1" name="任意多边形: 形状 101"/>
            <p:cNvSpPr/>
            <p:nvPr/>
          </p:nvSpPr>
          <p:spPr>
            <a:xfrm>
              <a:off x="4010688" y="2191609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2" name="任意多边形: 形状 102"/>
            <p:cNvSpPr/>
            <p:nvPr/>
          </p:nvSpPr>
          <p:spPr>
            <a:xfrm>
              <a:off x="4010688" y="2188658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3" name="任意多边形: 形状 103"/>
            <p:cNvSpPr/>
            <p:nvPr/>
          </p:nvSpPr>
          <p:spPr>
            <a:xfrm>
              <a:off x="4010688" y="2185708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4" name="任意多边形: 形状 104"/>
            <p:cNvSpPr/>
            <p:nvPr/>
          </p:nvSpPr>
          <p:spPr>
            <a:xfrm>
              <a:off x="4010688" y="2182678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5" name="任意多边形: 形状 105"/>
            <p:cNvSpPr/>
            <p:nvPr/>
          </p:nvSpPr>
          <p:spPr>
            <a:xfrm>
              <a:off x="4010688" y="217972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6" name="任意多边形: 形状 106"/>
            <p:cNvSpPr/>
            <p:nvPr/>
          </p:nvSpPr>
          <p:spPr>
            <a:xfrm>
              <a:off x="4010688" y="2176777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7" name="任意多边形: 形状 107"/>
            <p:cNvSpPr/>
            <p:nvPr/>
          </p:nvSpPr>
          <p:spPr>
            <a:xfrm>
              <a:off x="4010688" y="2173826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8" name="任意多边形: 形状 108"/>
            <p:cNvSpPr/>
            <p:nvPr/>
          </p:nvSpPr>
          <p:spPr>
            <a:xfrm>
              <a:off x="4010688" y="2170796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9" name="任意多边形: 形状 109"/>
            <p:cNvSpPr/>
            <p:nvPr/>
          </p:nvSpPr>
          <p:spPr>
            <a:xfrm>
              <a:off x="4010688" y="216784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40" name="任意多边形: 形状 110"/>
            <p:cNvSpPr/>
            <p:nvPr/>
          </p:nvSpPr>
          <p:spPr>
            <a:xfrm>
              <a:off x="4010688" y="2164895"/>
              <a:ext cx="4531702" cy="2610505"/>
            </a:xfrm>
            <a:custGeom>
              <a:avLst/>
              <a:gdLst>
                <a:gd name="connsiteX0" fmla="*/ 0 w 4531702"/>
                <a:gd name="connsiteY0" fmla="*/ 0 h 2610505"/>
                <a:gd name="connsiteX1" fmla="*/ 4531703 w 4531702"/>
                <a:gd name="connsiteY1" fmla="*/ 2610506 h 261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505">
                  <a:moveTo>
                    <a:pt x="0" y="0"/>
                  </a:moveTo>
                  <a:lnTo>
                    <a:pt x="4531703" y="261050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41" name="任意多边形: 形状 111"/>
            <p:cNvSpPr/>
            <p:nvPr/>
          </p:nvSpPr>
          <p:spPr>
            <a:xfrm>
              <a:off x="4010688" y="2161944"/>
              <a:ext cx="4531702" cy="2610425"/>
            </a:xfrm>
            <a:custGeom>
              <a:avLst/>
              <a:gdLst>
                <a:gd name="connsiteX0" fmla="*/ 0 w 4531702"/>
                <a:gd name="connsiteY0" fmla="*/ 0 h 2610425"/>
                <a:gd name="connsiteX1" fmla="*/ 4531703 w 4531702"/>
                <a:gd name="connsiteY1" fmla="*/ 2610426 h 2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1702" h="2610425">
                  <a:moveTo>
                    <a:pt x="0" y="0"/>
                  </a:moveTo>
                  <a:lnTo>
                    <a:pt x="4531703" y="2610426"/>
                  </a:lnTo>
                </a:path>
              </a:pathLst>
            </a:custGeom>
            <a:ln w="79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242" name="任意多边形: 形状 324"/>
          <p:cNvSpPr/>
          <p:nvPr/>
        </p:nvSpPr>
        <p:spPr>
          <a:xfrm>
            <a:off x="0" y="5262"/>
            <a:ext cx="6497079" cy="6852738"/>
          </a:xfrm>
          <a:custGeom>
            <a:avLst/>
            <a:gdLst>
              <a:gd name="connsiteX0" fmla="*/ 2725489 w 6497079"/>
              <a:gd name="connsiteY0" fmla="*/ 5330 h 6852738"/>
              <a:gd name="connsiteX1" fmla="*/ 6497080 w 6497079"/>
              <a:gd name="connsiteY1" fmla="*/ 6846076 h 6852738"/>
              <a:gd name="connsiteX2" fmla="*/ 0 w 6497079"/>
              <a:gd name="connsiteY2" fmla="*/ 6852739 h 6852738"/>
              <a:gd name="connsiteX3" fmla="*/ 0 w 6497079"/>
              <a:gd name="connsiteY3" fmla="*/ 0 h 685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7079" h="6852738">
                <a:moveTo>
                  <a:pt x="2725489" y="5330"/>
                </a:moveTo>
                <a:lnTo>
                  <a:pt x="6497080" y="6846076"/>
                </a:lnTo>
                <a:lnTo>
                  <a:pt x="0" y="68527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3" name="任意多边形: 形状 325"/>
          <p:cNvSpPr/>
          <p:nvPr/>
        </p:nvSpPr>
        <p:spPr>
          <a:xfrm>
            <a:off x="0" y="-200677"/>
            <a:ext cx="7627727" cy="6164073"/>
          </a:xfrm>
          <a:custGeom>
            <a:avLst/>
            <a:gdLst>
              <a:gd name="connsiteX0" fmla="*/ 7627728 w 7627727"/>
              <a:gd name="connsiteY0" fmla="*/ 6164074 h 6164073"/>
              <a:gd name="connsiteX1" fmla="*/ 809044 w 7627727"/>
              <a:gd name="connsiteY1" fmla="*/ 6164074 h 6164073"/>
              <a:gd name="connsiteX2" fmla="*/ 0 w 7627727"/>
              <a:gd name="connsiteY2" fmla="*/ 4706196 h 6164073"/>
              <a:gd name="connsiteX3" fmla="*/ 0 w 7627727"/>
              <a:gd name="connsiteY3" fmla="*/ 0 h 6164073"/>
              <a:gd name="connsiteX4" fmla="*/ 4207059 w 7627727"/>
              <a:gd name="connsiteY4" fmla="*/ 0 h 616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727" h="6164073">
                <a:moveTo>
                  <a:pt x="7627728" y="6164074"/>
                </a:moveTo>
                <a:lnTo>
                  <a:pt x="809044" y="6164074"/>
                </a:lnTo>
                <a:lnTo>
                  <a:pt x="0" y="4706196"/>
                </a:lnTo>
                <a:lnTo>
                  <a:pt x="0" y="0"/>
                </a:lnTo>
                <a:lnTo>
                  <a:pt x="4207059" y="0"/>
                </a:lnTo>
                <a:close/>
              </a:path>
            </a:pathLst>
          </a:custGeom>
          <a:solidFill>
            <a:schemeClr val="bg1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4" name="任意多边形: 形状 336"/>
          <p:cNvSpPr/>
          <p:nvPr/>
        </p:nvSpPr>
        <p:spPr>
          <a:xfrm>
            <a:off x="10014401" y="0"/>
            <a:ext cx="2233015" cy="696364"/>
          </a:xfrm>
          <a:custGeom>
            <a:avLst/>
            <a:gdLst>
              <a:gd name="connsiteX0" fmla="*/ 2233016 w 2233015"/>
              <a:gd name="connsiteY0" fmla="*/ 0 h 696364"/>
              <a:gd name="connsiteX1" fmla="*/ 2233016 w 2233015"/>
              <a:gd name="connsiteY1" fmla="*/ 696364 h 696364"/>
              <a:gd name="connsiteX2" fmla="*/ 386458 w 2233015"/>
              <a:gd name="connsiteY2" fmla="*/ 696364 h 696364"/>
              <a:gd name="connsiteX3" fmla="*/ 0 w 2233015"/>
              <a:gd name="connsiteY3" fmla="*/ 0 h 6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3015" h="696364">
                <a:moveTo>
                  <a:pt x="2233016" y="0"/>
                </a:moveTo>
                <a:lnTo>
                  <a:pt x="2233016" y="696364"/>
                </a:lnTo>
                <a:lnTo>
                  <a:pt x="386458" y="696364"/>
                </a:lnTo>
                <a:lnTo>
                  <a:pt x="0" y="0"/>
                </a:lnTo>
                <a:close/>
              </a:path>
            </a:pathLst>
          </a:custGeom>
          <a:solidFill>
            <a:srgbClr val="3D3D3B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5" name="任意多边形: 形状 337"/>
          <p:cNvSpPr/>
          <p:nvPr/>
        </p:nvSpPr>
        <p:spPr>
          <a:xfrm>
            <a:off x="11016674" y="350556"/>
            <a:ext cx="1230742" cy="992944"/>
          </a:xfrm>
          <a:custGeom>
            <a:avLst/>
            <a:gdLst>
              <a:gd name="connsiteX0" fmla="*/ 1230743 w 1230742"/>
              <a:gd name="connsiteY0" fmla="*/ 0 h 992944"/>
              <a:gd name="connsiteX1" fmla="*/ 1230743 w 1230742"/>
              <a:gd name="connsiteY1" fmla="*/ 992945 h 992944"/>
              <a:gd name="connsiteX2" fmla="*/ 559550 w 1230742"/>
              <a:gd name="connsiteY2" fmla="*/ 992945 h 992944"/>
              <a:gd name="connsiteX3" fmla="*/ 196190 w 1230742"/>
              <a:gd name="connsiteY3" fmla="*/ 348256 h 992944"/>
              <a:gd name="connsiteX4" fmla="*/ 0 w 1230742"/>
              <a:gd name="connsiteY4" fmla="*/ 0 h 99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742" h="992944">
                <a:moveTo>
                  <a:pt x="1230743" y="0"/>
                </a:moveTo>
                <a:lnTo>
                  <a:pt x="1230743" y="992945"/>
                </a:lnTo>
                <a:lnTo>
                  <a:pt x="559550" y="992945"/>
                </a:lnTo>
                <a:lnTo>
                  <a:pt x="196190" y="348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7" name="任意多边形: 形状 340"/>
          <p:cNvSpPr/>
          <p:nvPr/>
        </p:nvSpPr>
        <p:spPr>
          <a:xfrm>
            <a:off x="3490260" y="0"/>
            <a:ext cx="1099701" cy="1798434"/>
          </a:xfrm>
          <a:custGeom>
            <a:avLst/>
            <a:gdLst>
              <a:gd name="connsiteX0" fmla="*/ 1099702 w 1099701"/>
              <a:gd name="connsiteY0" fmla="*/ 1798435 h 1798434"/>
              <a:gd name="connsiteX1" fmla="*/ 101575 w 1099701"/>
              <a:gd name="connsiteY1" fmla="*/ 0 h 1798434"/>
              <a:gd name="connsiteX2" fmla="*/ 0 w 1099701"/>
              <a:gd name="connsiteY2" fmla="*/ 0 h 1798434"/>
              <a:gd name="connsiteX3" fmla="*/ 998127 w 1099701"/>
              <a:gd name="connsiteY3" fmla="*/ 1798435 h 179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701" h="1798434">
                <a:moveTo>
                  <a:pt x="1099702" y="1798435"/>
                </a:moveTo>
                <a:lnTo>
                  <a:pt x="101575" y="0"/>
                </a:lnTo>
                <a:lnTo>
                  <a:pt x="0" y="0"/>
                </a:lnTo>
                <a:lnTo>
                  <a:pt x="998127" y="1798435"/>
                </a:lnTo>
                <a:close/>
              </a:path>
            </a:pathLst>
          </a:custGeom>
          <a:solidFill>
            <a:schemeClr val="accent1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8" name="任意多边形: 形状 341"/>
          <p:cNvSpPr/>
          <p:nvPr/>
        </p:nvSpPr>
        <p:spPr>
          <a:xfrm>
            <a:off x="3985252" y="0"/>
            <a:ext cx="2218356" cy="3082036"/>
          </a:xfrm>
          <a:custGeom>
            <a:avLst/>
            <a:gdLst>
              <a:gd name="connsiteX0" fmla="*/ 2218356 w 2218356"/>
              <a:gd name="connsiteY0" fmla="*/ 3082037 h 3082036"/>
              <a:gd name="connsiteX1" fmla="*/ 508022 w 2218356"/>
              <a:gd name="connsiteY1" fmla="*/ 0 h 3082036"/>
              <a:gd name="connsiteX2" fmla="*/ 0 w 2218356"/>
              <a:gd name="connsiteY2" fmla="*/ 0 h 3082036"/>
              <a:gd name="connsiteX3" fmla="*/ 1710335 w 2218356"/>
              <a:gd name="connsiteY3" fmla="*/ 3082037 h 308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8356" h="3082036">
                <a:moveTo>
                  <a:pt x="2218356" y="3082037"/>
                </a:moveTo>
                <a:lnTo>
                  <a:pt x="508022" y="0"/>
                </a:lnTo>
                <a:lnTo>
                  <a:pt x="0" y="0"/>
                </a:lnTo>
                <a:lnTo>
                  <a:pt x="1710335" y="3082037"/>
                </a:lnTo>
                <a:close/>
              </a:path>
            </a:pathLst>
          </a:custGeom>
          <a:solidFill>
            <a:schemeClr val="accent1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9" name="任意多边形: 形状 342"/>
          <p:cNvSpPr/>
          <p:nvPr/>
        </p:nvSpPr>
        <p:spPr>
          <a:xfrm>
            <a:off x="6420527" y="4183370"/>
            <a:ext cx="1580034" cy="2664188"/>
          </a:xfrm>
          <a:custGeom>
            <a:avLst/>
            <a:gdLst>
              <a:gd name="connsiteX0" fmla="*/ 101575 w 1580034"/>
              <a:gd name="connsiteY0" fmla="*/ 0 h 2664188"/>
              <a:gd name="connsiteX1" fmla="*/ 0 w 1580034"/>
              <a:gd name="connsiteY1" fmla="*/ 0 h 2664188"/>
              <a:gd name="connsiteX2" fmla="*/ 1478460 w 1580034"/>
              <a:gd name="connsiteY2" fmla="*/ 2664189 h 2664188"/>
              <a:gd name="connsiteX3" fmla="*/ 1580035 w 1580034"/>
              <a:gd name="connsiteY3" fmla="*/ 2664189 h 266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034" h="2664188">
                <a:moveTo>
                  <a:pt x="101575" y="0"/>
                </a:moveTo>
                <a:lnTo>
                  <a:pt x="0" y="0"/>
                </a:lnTo>
                <a:lnTo>
                  <a:pt x="1478460" y="2664189"/>
                </a:lnTo>
                <a:lnTo>
                  <a:pt x="1580035" y="2664189"/>
                </a:lnTo>
                <a:close/>
              </a:path>
            </a:pathLst>
          </a:custGeom>
          <a:solidFill>
            <a:schemeClr val="accent1"/>
          </a:solidFill>
          <a:ln w="148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-356905" y="2224304"/>
            <a:ext cx="628479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国际化拓展班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20" name="Picture 8" descr="C:\Users\华营\Desktop\品牌升级\展架+logo\华营管理服务最新logo\logo2.pnglogo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7401" y="348182"/>
            <a:ext cx="919480" cy="9197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542" y="1682480"/>
            <a:ext cx="2651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华营专题公开课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】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150183" y="4147601"/>
            <a:ext cx="3629025" cy="922812"/>
            <a:chOff x="4281486" y="4001250"/>
            <a:chExt cx="3629025" cy="922812"/>
          </a:xfrm>
        </p:grpSpPr>
        <p:sp>
          <p:nvSpPr>
            <p:cNvPr id="13" name="文本框 12"/>
            <p:cNvSpPr txBox="1"/>
            <p:nvPr/>
          </p:nvSpPr>
          <p:spPr>
            <a:xfrm>
              <a:off x="4734089" y="4043693"/>
              <a:ext cx="2723823" cy="88036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b="1" kern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用海外扩张支撑业务增长</a:t>
              </a:r>
              <a:endParaRPr lang="zh-CN" altLang="en-US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  <a:defRPr/>
              </a:pPr>
              <a:endParaRPr lang="zh-CN" altLang="en-US" kern="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3"/>
              </p:custDataLst>
            </p:nvPr>
          </p:nvCxnSpPr>
          <p:spPr>
            <a:xfrm>
              <a:off x="4281486" y="4001250"/>
              <a:ext cx="3629025" cy="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15" name="直接连接符 14"/>
            <p:cNvCxnSpPr/>
            <p:nvPr>
              <p:custDataLst>
                <p:tags r:id="rId4"/>
              </p:custDataLst>
            </p:nvPr>
          </p:nvCxnSpPr>
          <p:spPr>
            <a:xfrm>
              <a:off x="4281486" y="4663599"/>
              <a:ext cx="3629025" cy="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362632" y="5862936"/>
            <a:ext cx="248475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 b="1" spc="1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400" b="1" spc="1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kumimoji="0" lang="en-US" altLang="zh-CN" sz="1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— 27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kumimoji="0" lang="zh-CN" altLang="en-US" sz="1400" b="1" i="0" u="none" strike="noStrike" kern="1200" cap="none" spc="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10164792" y="6242378"/>
            <a:ext cx="169862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开课地点：待定</a:t>
            </a:r>
            <a:endParaRPr kumimoji="0" lang="zh-CN" altLang="en-US" sz="1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99308" y="632362"/>
            <a:ext cx="10985045" cy="581751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导师团队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117090" y="1516380"/>
            <a:ext cx="7089775" cy="330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95680">
              <a:lnSpc>
                <a:spcPct val="130000"/>
              </a:lnSpc>
              <a:defRPr/>
            </a:pPr>
            <a:r>
              <a:rPr lang="zh-CN" sz="1200" b="1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</a:rPr>
              <a:t>邓涛  华为公司前高级副总裁、全球MKT总裁、首批出海外派人员、工作经历</a:t>
            </a:r>
            <a:r>
              <a:rPr sz="1200" b="1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</a:rPr>
              <a:t>100+</a:t>
            </a:r>
            <a:r>
              <a:rPr sz="1200" b="1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国家</a:t>
            </a:r>
            <a:endParaRPr lang="zh-CN" sz="1200" b="1" dirty="0"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132803" y="1800799"/>
            <a:ext cx="9541836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9568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1996年加入华为公司，25年华为工作经验，历任华为CLOUD&amp;AI 首席营销官，华为云全球市场总裁，商业与网络咨询部总裁，全球MKTG总裁，欧洲地区部总裁，南部非洲地区部总裁，中国区华东片区总裁，山东办事处主任等职务；全程参与和建设华为MKTG体系、LTC流程建设、解决方案营销、大客户管理、云与AI驱动的数字化转型，首批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蓝血十杰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/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2302" r="4166" b="4517"/>
          <a:stretch>
            <a:fillRect/>
          </a:stretch>
        </p:blipFill>
        <p:spPr>
          <a:xfrm>
            <a:off x="955040" y="3992880"/>
            <a:ext cx="845185" cy="1059815"/>
          </a:xfrm>
          <a:prstGeom prst="rect">
            <a:avLst/>
          </a:prstGeom>
          <a:noFill/>
          <a:ln w="9525">
            <a:noFill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5040" y="1620520"/>
            <a:ext cx="845185" cy="107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2132782" y="5105685"/>
            <a:ext cx="9438795" cy="330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9568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刘翔  华为公司前数字能源中国区AT成员/HRD、集团全球调配主管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2132892" y="5347163"/>
            <a:ext cx="946490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95680">
              <a:lnSpc>
                <a:spcPct val="150000"/>
              </a:lnSpc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2005年加入华为公司，资深业务/人力资源管理者，华为人力资源五级专家，解决方案销售四级专家。历任华为数字能源中国区核心管理团队成员/HRD、集团 COE owner、亚太、拉美等多个区域代表处解决方案销售副总经理、AM 系统部移动解决方案销售部部长。10 年全球业务拓展经验，累计销售超过 20 亿美金。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2116907" y="2884460"/>
            <a:ext cx="9421331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ea typeface="微软雅黑" panose="020B0503020204020204" charset="-122"/>
              </a:rPr>
              <a:t>郭世栈  华为公司前全球法律部部长、建立并管理覆盖120个国家业务的跨国法律团队</a:t>
            </a:r>
            <a:endParaRPr lang="zh-CN" altLang="en-US" sz="1200" b="1" dirty="0"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</a:rPr>
              <a:t>华为公司前高管，历任华为公司信息安全部部长、商务部部长，全球法务部部长及知识产权部部长，有丰富的高科技企业知识产权、商务、法律和信息安全方面的工作经验。</a:t>
            </a:r>
            <a:r>
              <a:rPr lang="zh-CN" sz="1200" dirty="0">
                <a:latin typeface="微软雅黑" panose="020B0503020204020204" charset="-122"/>
                <a:ea typeface="微软雅黑" panose="020B0503020204020204" charset="-122"/>
              </a:rPr>
              <a:t>多年担任中国国际经济贸易仲裁委员会、深圳国际仲裁院仲裁员，现任田园律师事务所高级合伙人。</a:t>
            </a:r>
            <a:endParaRPr 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rcRect l="14569" t="2768" r="15462" b="34433"/>
          <a:stretch>
            <a:fillRect/>
          </a:stretch>
        </p:blipFill>
        <p:spPr>
          <a:xfrm>
            <a:off x="956945" y="5170170"/>
            <a:ext cx="843280" cy="10598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5040" y="2880995"/>
            <a:ext cx="845185" cy="93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2132674" y="3970222"/>
            <a:ext cx="8876744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江汉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华为公司前市场洞察部部长、市场管理部长、第一批解决方案营销五级专家、华为欧洲市场格局开拓者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zh-CN" sz="1200" b="1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2132674" y="4284764"/>
            <a:ext cx="9520126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ts val="2300"/>
              </a:lnSpc>
              <a:buFont typeface="Arial" panose="020B0604020202020204" pitchFamily="34" charset="0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</a:rPr>
              <a:t>20+年华为公司全球市场解决方案销售和市场管理实战经验，担任集团百亿美金产品领域全球市场洞察部部长、市场管理部部长、IPD重量级管理团队市场代表</a:t>
            </a:r>
            <a:r>
              <a:rPr lang="zh-CN" sz="12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sz="1200" dirty="0" err="1">
                <a:latin typeface="微软雅黑" panose="020B0503020204020204" charset="-122"/>
                <a:ea typeface="微软雅黑" panose="020B0503020204020204" charset="-122"/>
              </a:rPr>
              <a:t>全球化视野和实战经历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曾担任</a:t>
            </a:r>
            <a:r>
              <a:rPr sz="1200" dirty="0" err="1">
                <a:latin typeface="微软雅黑" panose="020B0503020204020204" charset="-122"/>
                <a:ea typeface="微软雅黑" panose="020B0503020204020204" charset="-122"/>
              </a:rPr>
              <a:t>欧洲某大客户系统部和大国重量级产品销售主管，华为欧洲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市场</a:t>
            </a:r>
            <a:r>
              <a:rPr sz="1200" dirty="0" err="1">
                <a:latin typeface="微软雅黑" panose="020B0503020204020204" charset="-122"/>
                <a:ea typeface="微软雅黑" panose="020B0503020204020204" charset="-122"/>
              </a:rPr>
              <a:t>格局开拓者</a:t>
            </a:r>
            <a:r>
              <a:rPr lang="zh-CN" sz="12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413164" y="655206"/>
            <a:ext cx="10515600" cy="612775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报名事项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PA_文本框 13"/>
          <p:cNvSpPr txBox="1"/>
          <p:nvPr>
            <p:custDataLst>
              <p:tags r:id="rId1"/>
            </p:custDataLst>
          </p:nvPr>
        </p:nvSpPr>
        <p:spPr>
          <a:xfrm>
            <a:off x="2427439" y="1937695"/>
            <a:ext cx="1737467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适用对象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9931" y="2497061"/>
            <a:ext cx="4032482" cy="213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学习对象：</a:t>
            </a:r>
            <a:r>
              <a:rPr sz="1400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企业</a:t>
            </a:r>
            <a:r>
              <a:rPr lang="zh-CN"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创始人、</a:t>
            </a:r>
            <a:r>
              <a:rPr sz="1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CXO、高层管理人员、外派人员、海外业务拓展人员等</a:t>
            </a:r>
            <a:endParaRPr sz="14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企业要求：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企业年营收规模不低于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亿元，创立时间不少于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年</a:t>
            </a:r>
            <a:endParaRPr kumimoji="0" lang="zh-CN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5" name="PA_文本框 13"/>
          <p:cNvSpPr txBox="1"/>
          <p:nvPr>
            <p:custDataLst>
              <p:tags r:id="rId2"/>
            </p:custDataLst>
          </p:nvPr>
        </p:nvSpPr>
        <p:spPr>
          <a:xfrm>
            <a:off x="7452263" y="1937695"/>
            <a:ext cx="173746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学习费用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6004432" y="1988239"/>
            <a:ext cx="0" cy="3525870"/>
          </a:xfrm>
          <a:prstGeom prst="line">
            <a:avLst/>
          </a:prstGeom>
          <a:ln>
            <a:solidFill>
              <a:srgbClr val="030B4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775156" y="2497061"/>
            <a:ext cx="3892845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开课时间：</a:t>
            </a:r>
            <a:r>
              <a:rPr lang="en-US" altLang="zh-CN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2024</a:t>
            </a:r>
            <a:r>
              <a:rPr lang="zh-CN" altLang="en-US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1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25</a:t>
            </a:r>
            <a:r>
              <a:rPr lang="zh-CN" altLang="en-US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日</a:t>
            </a:r>
            <a:r>
              <a:rPr lang="en-US" altLang="zh-CN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1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1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1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27</a:t>
            </a:r>
            <a:r>
              <a:rPr lang="zh-CN" altLang="en-US" sz="1400" kern="1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日</a:t>
            </a:r>
            <a:endParaRPr kumimoji="0" lang="zh-CN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开课地点：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北京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上海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深圳</a:t>
            </a:r>
            <a:endParaRPr kumimoji="0" lang="en-US" altLang="zh-CN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课程费用：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学费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38800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元（包括证书、讲义、茶歇费用），食宿、交通费用学员自理</a:t>
            </a:r>
            <a:endParaRPr kumimoji="0" lang="zh-CN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报名截止日期：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开课前一周</a:t>
            </a:r>
            <a:endParaRPr kumimoji="0" lang="en-US" altLang="zh-CN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699162" y="627496"/>
            <a:ext cx="4994565" cy="6127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年华营课排期表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46629" y="1240270"/>
          <a:ext cx="9920511" cy="5051673"/>
        </p:xfrm>
        <a:graphic>
          <a:graphicData uri="http://schemas.openxmlformats.org/drawingml/2006/table">
            <a:tbl>
              <a:tblPr/>
              <a:tblGrid>
                <a:gridCol w="353940"/>
                <a:gridCol w="1419161"/>
                <a:gridCol w="530909"/>
                <a:gridCol w="428812"/>
                <a:gridCol w="515594"/>
                <a:gridCol w="1020979"/>
                <a:gridCol w="1020979"/>
                <a:gridCol w="1020979"/>
                <a:gridCol w="515594"/>
                <a:gridCol w="515594"/>
                <a:gridCol w="515594"/>
                <a:gridCol w="515594"/>
                <a:gridCol w="515594"/>
                <a:gridCol w="515594"/>
                <a:gridCol w="515594"/>
              </a:tblGrid>
              <a:tr h="241426"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华营</a:t>
                      </a:r>
                      <a:r>
                        <a:rPr lang="en-US" altLang="zh-CN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2024</a:t>
                      </a:r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年产品课程排期</a:t>
                      </a:r>
                      <a:endParaRPr lang="zh-CN" altLang="en-US" sz="12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16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类别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课程名称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天数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时间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3268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月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9667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创始人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私教坊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12-13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1-2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领导力工作坊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1.5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21-23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17-19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卓越组织实训班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1.5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28-30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20-22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26-28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12-14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卓越企业家精修班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个月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3.1-3.2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19-20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9667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专题公开课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干部梯队建设班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14-16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18-20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14-16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营销管理班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2.29-3.2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27-29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17-19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战略管理班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23-25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19-21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组织与人才发展班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11-13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1-3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</a:tr>
              <a:tr h="196673"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战略洞察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19-20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战略解码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9-10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年度经营计划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19-20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全面预算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11-12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人才规划与获取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1-2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后备干部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26-27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16-17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在岗干部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10-11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13-14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绩效管理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24-25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20-21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薪酬管理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19-20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18-19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作战体系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15-16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26-27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22-23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作战能力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12-13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23-24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13-14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业务流程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28-29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6-7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集成产品开发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29-30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15-16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6673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端到端成本领先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12-13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29060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数字化供应链与采购</a:t>
                      </a:r>
                      <a:r>
                        <a:rPr lang="en-US" altLang="zh-CN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-</a:t>
                      </a:r>
                      <a:r>
                        <a:rPr lang="zh-CN" altLang="en-US" sz="600" b="1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实战工作坊</a:t>
                      </a:r>
                      <a:endParaRPr lang="zh-CN" altLang="en-US" sz="600" b="1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晚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5-6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25-26</a:t>
                      </a:r>
                      <a:endParaRPr lang="en-US" altLang="zh-CN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600" b="0" i="0" u="none" strike="noStrike" dirty="0"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36" marR="2536" marT="253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34014" y="622262"/>
            <a:ext cx="9673422" cy="612775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关于华营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7453771" y="2494580"/>
            <a:ext cx="3707884" cy="390005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95301" y="3514614"/>
            <a:ext cx="458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部分学员企业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1473" y="3514614"/>
            <a:ext cx="458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企业学习地图</a:t>
            </a:r>
            <a:endParaRPr kumimoji="1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矩形 86"/>
          <p:cNvSpPr>
            <a:spLocks noChangeArrowheads="1"/>
          </p:cNvSpPr>
          <p:nvPr/>
        </p:nvSpPr>
        <p:spPr bwMode="auto">
          <a:xfrm>
            <a:off x="701473" y="1281214"/>
            <a:ext cx="10658242" cy="110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323850" algn="l" defTabSz="740410" rtl="0" eaLnBrk="1" fontAlgn="auto" latinLnBrk="0" hangingPunct="1">
              <a:lnSpc>
                <a:spcPct val="130000"/>
              </a:lnSpc>
              <a:spcBef>
                <a:spcPts val="1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83540" algn="l"/>
                <a:tab pos="767080" algn="l"/>
                <a:tab pos="1151255" algn="l"/>
                <a:tab pos="1534795" algn="l"/>
                <a:tab pos="1918970" algn="l"/>
                <a:tab pos="2302510" algn="l"/>
                <a:tab pos="2686050" algn="l"/>
                <a:tab pos="3070225" algn="l"/>
                <a:tab pos="3453765" algn="l"/>
                <a:tab pos="3837940" algn="l"/>
                <a:tab pos="4221480" algn="l"/>
                <a:tab pos="4605020" algn="l"/>
              </a:tabLst>
              <a:defRPr/>
            </a:pPr>
            <a:r>
              <a:rPr kumimoji="0" lang="zh-CN" altLang="en-US" sz="12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华营聚焦成长型企业的管理挑战，以“陪伴企业家成长，为组织赋能”为使命，深度理解总结华为管理背后的管理逻辑及变革管理经验，为中国企业提供适配的管理改进解决方案。</a:t>
            </a:r>
            <a:r>
              <a:rPr kumimoji="0" lang="en-US" altLang="zh-CN" sz="12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11</a:t>
            </a:r>
            <a:r>
              <a:rPr kumimoji="0" lang="zh-CN" altLang="en-US" sz="12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年来专注为企业提供私教坊、卓越企业家精修班、卓越组织实训班、领导力工作坊、公开课、实战工作坊、过程咨询等系列产品及服务，现已服务超过</a:t>
            </a:r>
            <a:r>
              <a:rPr kumimoji="0" lang="en-US" altLang="zh-CN" sz="129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4000</a:t>
            </a:r>
            <a:r>
              <a:rPr kumimoji="0" lang="zh-CN" altLang="en-US" sz="129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家</a:t>
            </a:r>
            <a:r>
              <a:rPr kumimoji="0" lang="zh-CN" altLang="en-US" sz="12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企业，全国超过</a:t>
            </a:r>
            <a:r>
              <a:rPr kumimoji="0" lang="en-US" altLang="zh-CN" sz="129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30000</a:t>
            </a:r>
            <a:r>
              <a:rPr kumimoji="0" lang="zh-CN" altLang="en-US" sz="1295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人</a:t>
            </a:r>
            <a:r>
              <a:rPr kumimoji="0" lang="zh-CN" altLang="en-US" sz="12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在华营平台学习华为管理。华营坚定初心，以“陪伴企业家成长、为组织赋能”为使命，致力成为中国企业可依赖的长期成长伙伴。</a:t>
            </a:r>
            <a:endParaRPr kumimoji="0" lang="en-US" altLang="zh-CN" sz="129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026" y="2493820"/>
            <a:ext cx="5357716" cy="39000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 descr="图片包含 游戏机, 窗帘&#10;&#10;描述已自动生成"/>
          <p:cNvPicPr>
            <a:picLocks noChangeAspect="1"/>
          </p:cNvPicPr>
          <p:nvPr/>
        </p:nvPicPr>
        <p:blipFill>
          <a:blip r:embed="rId1"/>
          <a:srcRect l="8352" t="-19219" r="20572" b="100000"/>
          <a:stretch>
            <a:fillRect/>
          </a:stretch>
        </p:blipFill>
        <p:spPr>
          <a:xfrm flipH="1">
            <a:off x="7997750" y="-3774334"/>
            <a:ext cx="4657214" cy="1888979"/>
          </a:xfrm>
          <a:custGeom>
            <a:avLst/>
            <a:gdLst>
              <a:gd name="connsiteX0" fmla="*/ 3608951 w 4657214"/>
              <a:gd name="connsiteY0" fmla="*/ 0 h 1888979"/>
              <a:gd name="connsiteX1" fmla="*/ 0 w 4657214"/>
              <a:gd name="connsiteY1" fmla="*/ 0 h 1888979"/>
              <a:gd name="connsiteX2" fmla="*/ 1048264 w 4657214"/>
              <a:gd name="connsiteY2" fmla="*/ 1888979 h 1888979"/>
              <a:gd name="connsiteX3" fmla="*/ 4657214 w 4657214"/>
              <a:gd name="connsiteY3" fmla="*/ 1888979 h 1888979"/>
              <a:gd name="connsiteX4" fmla="*/ 3608951 w 4657214"/>
              <a:gd name="connsiteY4" fmla="*/ 0 h 188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7214" h="1888979">
                <a:moveTo>
                  <a:pt x="3608951" y="0"/>
                </a:moveTo>
                <a:lnTo>
                  <a:pt x="0" y="0"/>
                </a:lnTo>
                <a:lnTo>
                  <a:pt x="1048264" y="1888979"/>
                </a:lnTo>
                <a:lnTo>
                  <a:pt x="4657214" y="1888979"/>
                </a:lnTo>
                <a:lnTo>
                  <a:pt x="3608951" y="0"/>
                </a:lnTo>
                <a:close/>
              </a:path>
            </a:pathLst>
          </a:custGeom>
        </p:spPr>
      </p:pic>
      <p:pic>
        <p:nvPicPr>
          <p:cNvPr id="61" name="图片 60" descr="图片包含 游戏机, 床&#10;&#10;描述已自动生成"/>
          <p:cNvPicPr>
            <a:picLocks noChangeAspect="1"/>
          </p:cNvPicPr>
          <p:nvPr/>
        </p:nvPicPr>
        <p:blipFill>
          <a:blip r:embed="rId2"/>
          <a:srcRect l="-5115" t="100000" r="77173" b="-23306"/>
          <a:stretch>
            <a:fillRect/>
          </a:stretch>
        </p:blipFill>
        <p:spPr>
          <a:xfrm>
            <a:off x="2713592" y="7072940"/>
            <a:ext cx="3597223" cy="1690518"/>
          </a:xfrm>
          <a:custGeom>
            <a:avLst/>
            <a:gdLst>
              <a:gd name="connsiteX0" fmla="*/ 938130 w 3597223"/>
              <a:gd name="connsiteY0" fmla="*/ 0 h 1690518"/>
              <a:gd name="connsiteX1" fmla="*/ 3597223 w 3597223"/>
              <a:gd name="connsiteY1" fmla="*/ 0 h 1690518"/>
              <a:gd name="connsiteX2" fmla="*/ 2659093 w 3597223"/>
              <a:gd name="connsiteY2" fmla="*/ 1690518 h 1690518"/>
              <a:gd name="connsiteX3" fmla="*/ 0 w 3597223"/>
              <a:gd name="connsiteY3" fmla="*/ 1690518 h 1690518"/>
              <a:gd name="connsiteX4" fmla="*/ 938130 w 3597223"/>
              <a:gd name="connsiteY4" fmla="*/ 0 h 169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7223" h="1690518">
                <a:moveTo>
                  <a:pt x="938130" y="0"/>
                </a:moveTo>
                <a:lnTo>
                  <a:pt x="3597223" y="0"/>
                </a:lnTo>
                <a:lnTo>
                  <a:pt x="2659093" y="1690518"/>
                </a:lnTo>
                <a:lnTo>
                  <a:pt x="0" y="1690518"/>
                </a:lnTo>
                <a:lnTo>
                  <a:pt x="938130" y="0"/>
                </a:lnTo>
                <a:close/>
              </a:path>
            </a:pathLst>
          </a:custGeom>
        </p:spPr>
      </p:pic>
      <p:pic>
        <p:nvPicPr>
          <p:cNvPr id="6" name="Picture 8" descr="C:\Users\华营\Desktop\品牌升级\展架+logo\华营管理服务最新logo\logo2.pnglogo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6718" y="4973384"/>
            <a:ext cx="919480" cy="919743"/>
          </a:xfrm>
          <a:prstGeom prst="rect">
            <a:avLst/>
          </a:prstGeom>
        </p:spPr>
      </p:pic>
      <p:sp>
        <p:nvSpPr>
          <p:cNvPr id="15" name="直角三角形 14"/>
          <p:cNvSpPr/>
          <p:nvPr/>
        </p:nvSpPr>
        <p:spPr>
          <a:xfrm rot="16200000" flipH="1">
            <a:off x="5280522" y="1115170"/>
            <a:ext cx="5673489" cy="3383504"/>
          </a:xfrm>
          <a:prstGeom prst="rtTriangle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23" name="任意形状 70"/>
          <p:cNvSpPr/>
          <p:nvPr/>
        </p:nvSpPr>
        <p:spPr>
          <a:xfrm flipH="1">
            <a:off x="5646045" y="-29823"/>
            <a:ext cx="5593056" cy="6948738"/>
          </a:xfrm>
          <a:custGeom>
            <a:avLst/>
            <a:gdLst>
              <a:gd name="connsiteX0" fmla="*/ 1290735 w 4156227"/>
              <a:gd name="connsiteY0" fmla="*/ 0 h 5163641"/>
              <a:gd name="connsiteX1" fmla="*/ 0 w 4156227"/>
              <a:gd name="connsiteY1" fmla="*/ 0 h 5163641"/>
              <a:gd name="connsiteX2" fmla="*/ 2865493 w 4156227"/>
              <a:gd name="connsiteY2" fmla="*/ 5163641 h 5163641"/>
              <a:gd name="connsiteX3" fmla="*/ 4156227 w 4156227"/>
              <a:gd name="connsiteY3" fmla="*/ 5163641 h 5163641"/>
              <a:gd name="connsiteX4" fmla="*/ 1290735 w 4156227"/>
              <a:gd name="connsiteY4" fmla="*/ 0 h 516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6227" h="5163641">
                <a:moveTo>
                  <a:pt x="1290735" y="0"/>
                </a:moveTo>
                <a:lnTo>
                  <a:pt x="0" y="0"/>
                </a:lnTo>
                <a:lnTo>
                  <a:pt x="2865493" y="5163641"/>
                </a:lnTo>
                <a:lnTo>
                  <a:pt x="4156227" y="5163641"/>
                </a:lnTo>
                <a:lnTo>
                  <a:pt x="1290735" y="0"/>
                </a:lnTo>
                <a:close/>
              </a:path>
            </a:pathLst>
          </a:custGeom>
          <a:solidFill>
            <a:srgbClr val="DB080F"/>
          </a:solidFill>
          <a:ln w="1480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rcRect l="67476" t="100000" r="13126" b="-4767"/>
          <a:stretch>
            <a:fillRect/>
          </a:stretch>
        </p:blipFill>
        <p:spPr>
          <a:xfrm flipH="1">
            <a:off x="3968262" y="6945040"/>
            <a:ext cx="2164699" cy="332475"/>
          </a:xfrm>
          <a:custGeom>
            <a:avLst/>
            <a:gdLst>
              <a:gd name="connsiteX0" fmla="*/ 1980197 w 2164699"/>
              <a:gd name="connsiteY0" fmla="*/ 0 h 332475"/>
              <a:gd name="connsiteX1" fmla="*/ 0 w 2164699"/>
              <a:gd name="connsiteY1" fmla="*/ 0 h 332475"/>
              <a:gd name="connsiteX2" fmla="*/ 184502 w 2164699"/>
              <a:gd name="connsiteY2" fmla="*/ 332475 h 332475"/>
              <a:gd name="connsiteX3" fmla="*/ 2164699 w 2164699"/>
              <a:gd name="connsiteY3" fmla="*/ 332475 h 332475"/>
              <a:gd name="connsiteX4" fmla="*/ 1980197 w 2164699"/>
              <a:gd name="connsiteY4" fmla="*/ 0 h 33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699" h="332475">
                <a:moveTo>
                  <a:pt x="1980197" y="0"/>
                </a:moveTo>
                <a:lnTo>
                  <a:pt x="0" y="0"/>
                </a:lnTo>
                <a:lnTo>
                  <a:pt x="184502" y="332475"/>
                </a:lnTo>
                <a:lnTo>
                  <a:pt x="2164699" y="332475"/>
                </a:lnTo>
                <a:lnTo>
                  <a:pt x="1980197" y="0"/>
                </a:lnTo>
                <a:close/>
              </a:path>
            </a:pathLst>
          </a:custGeom>
        </p:spPr>
      </p:pic>
      <p:sp>
        <p:nvSpPr>
          <p:cNvPr id="44" name="矩形 43"/>
          <p:cNvSpPr/>
          <p:nvPr/>
        </p:nvSpPr>
        <p:spPr>
          <a:xfrm>
            <a:off x="937178" y="2074992"/>
            <a:ext cx="4450080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陪伴企业家成长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为组织赋能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066718" y="3767803"/>
            <a:ext cx="14719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THANKS ！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6" name="图片 35" descr="图片包含 波浪, 自然, 水, 冲浪&#10;&#10;描述已自动生成"/>
          <p:cNvPicPr>
            <a:picLocks noChangeAspect="1"/>
          </p:cNvPicPr>
          <p:nvPr/>
        </p:nvPicPr>
        <p:blipFill>
          <a:blip r:embed="rId5"/>
          <a:srcRect l="6463" t="100000" r="80939" b="-7778"/>
          <a:stretch>
            <a:fillRect/>
          </a:stretch>
        </p:blipFill>
        <p:spPr>
          <a:xfrm flipH="1" flipV="1">
            <a:off x="12342422" y="-533400"/>
            <a:ext cx="1295400" cy="533401"/>
          </a:xfrm>
          <a:custGeom>
            <a:avLst/>
            <a:gdLst>
              <a:gd name="connsiteX0" fmla="*/ 1295400 w 1295400"/>
              <a:gd name="connsiteY0" fmla="*/ 533401 h 533401"/>
              <a:gd name="connsiteX1" fmla="*/ 0 w 1295400"/>
              <a:gd name="connsiteY1" fmla="*/ 533401 h 533401"/>
              <a:gd name="connsiteX2" fmla="*/ 0 w 1295400"/>
              <a:gd name="connsiteY2" fmla="*/ 0 h 533401"/>
              <a:gd name="connsiteX3" fmla="*/ 1295400 w 1295400"/>
              <a:gd name="connsiteY3" fmla="*/ 0 h 533401"/>
              <a:gd name="connsiteX4" fmla="*/ 1295400 w 1295400"/>
              <a:gd name="connsiteY4" fmla="*/ 533401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533401">
                <a:moveTo>
                  <a:pt x="1295400" y="533401"/>
                </a:moveTo>
                <a:lnTo>
                  <a:pt x="0" y="533401"/>
                </a:lnTo>
                <a:lnTo>
                  <a:pt x="0" y="0"/>
                </a:lnTo>
                <a:lnTo>
                  <a:pt x="1295400" y="0"/>
                </a:lnTo>
                <a:lnTo>
                  <a:pt x="1295400" y="533401"/>
                </a:lnTo>
                <a:close/>
              </a:path>
            </a:pathLst>
          </a:custGeom>
        </p:spPr>
      </p:pic>
      <p:pic>
        <p:nvPicPr>
          <p:cNvPr id="33" name="图片 32" descr="图片包含 波浪, 自然, 水, 冲浪&#10;&#10;描述已自动生成"/>
          <p:cNvPicPr>
            <a:picLocks noChangeAspect="1"/>
          </p:cNvPicPr>
          <p:nvPr/>
        </p:nvPicPr>
        <p:blipFill>
          <a:blip r:embed="rId5"/>
          <a:srcRect l="6463" t="-10617" r="80939" b="100000"/>
          <a:stretch>
            <a:fillRect/>
          </a:stretch>
        </p:blipFill>
        <p:spPr>
          <a:xfrm flipH="1" flipV="1">
            <a:off x="12342422" y="6858000"/>
            <a:ext cx="1295400" cy="728132"/>
          </a:xfrm>
          <a:custGeom>
            <a:avLst/>
            <a:gdLst>
              <a:gd name="connsiteX0" fmla="*/ 1295400 w 1295400"/>
              <a:gd name="connsiteY0" fmla="*/ 728132 h 728132"/>
              <a:gd name="connsiteX1" fmla="*/ 0 w 1295400"/>
              <a:gd name="connsiteY1" fmla="*/ 728132 h 728132"/>
              <a:gd name="connsiteX2" fmla="*/ 0 w 1295400"/>
              <a:gd name="connsiteY2" fmla="*/ 0 h 728132"/>
              <a:gd name="connsiteX3" fmla="*/ 1295400 w 1295400"/>
              <a:gd name="connsiteY3" fmla="*/ 0 h 728132"/>
              <a:gd name="connsiteX4" fmla="*/ 1295400 w 1295400"/>
              <a:gd name="connsiteY4" fmla="*/ 728132 h 72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728132">
                <a:moveTo>
                  <a:pt x="1295400" y="728132"/>
                </a:moveTo>
                <a:lnTo>
                  <a:pt x="0" y="728132"/>
                </a:lnTo>
                <a:lnTo>
                  <a:pt x="0" y="0"/>
                </a:lnTo>
                <a:lnTo>
                  <a:pt x="1295400" y="0"/>
                </a:lnTo>
                <a:lnTo>
                  <a:pt x="1295400" y="728132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/>
          <a:srcRect l="22387" r="35331" b="17589"/>
          <a:stretch>
            <a:fillRect/>
          </a:stretch>
        </p:blipFill>
        <p:spPr>
          <a:xfrm>
            <a:off x="6246094" y="1"/>
            <a:ext cx="5945907" cy="6858000"/>
          </a:xfrm>
          <a:custGeom>
            <a:avLst/>
            <a:gdLst>
              <a:gd name="connsiteX0" fmla="*/ 3805753 w 5945907"/>
              <a:gd name="connsiteY0" fmla="*/ 0 h 6858000"/>
              <a:gd name="connsiteX1" fmla="*/ 5945907 w 5945907"/>
              <a:gd name="connsiteY1" fmla="*/ 0 h 6858000"/>
              <a:gd name="connsiteX2" fmla="*/ 5945907 w 5945907"/>
              <a:gd name="connsiteY2" fmla="*/ 6858000 h 6858000"/>
              <a:gd name="connsiteX3" fmla="*/ 0 w 5945907"/>
              <a:gd name="connsiteY3" fmla="*/ 6858000 h 6858000"/>
              <a:gd name="connsiteX4" fmla="*/ 3805753 w 594590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907" h="6858000">
                <a:moveTo>
                  <a:pt x="3805753" y="0"/>
                </a:moveTo>
                <a:lnTo>
                  <a:pt x="5945907" y="0"/>
                </a:lnTo>
                <a:lnTo>
                  <a:pt x="5945907" y="6858000"/>
                </a:lnTo>
                <a:lnTo>
                  <a:pt x="0" y="6858000"/>
                </a:lnTo>
                <a:lnTo>
                  <a:pt x="3805753" y="0"/>
                </a:lnTo>
                <a:close/>
              </a:path>
            </a:pathLst>
          </a:custGeom>
        </p:spPr>
      </p:pic>
      <p:grpSp>
        <p:nvGrpSpPr>
          <p:cNvPr id="2" name="组合 1"/>
          <p:cNvGrpSpPr/>
          <p:nvPr/>
        </p:nvGrpSpPr>
        <p:grpSpPr>
          <a:xfrm flipH="1">
            <a:off x="0" y="-378627"/>
            <a:ext cx="2233015" cy="1343500"/>
            <a:chOff x="886701" y="0"/>
            <a:chExt cx="2233015" cy="1343500"/>
          </a:xfrm>
        </p:grpSpPr>
        <p:sp>
          <p:nvSpPr>
            <p:cNvPr id="20" name="任意多边形: 形状 336"/>
            <p:cNvSpPr/>
            <p:nvPr/>
          </p:nvSpPr>
          <p:spPr>
            <a:xfrm>
              <a:off x="886701" y="0"/>
              <a:ext cx="2233015" cy="696364"/>
            </a:xfrm>
            <a:custGeom>
              <a:avLst/>
              <a:gdLst>
                <a:gd name="connsiteX0" fmla="*/ 2233016 w 2233015"/>
                <a:gd name="connsiteY0" fmla="*/ 0 h 696364"/>
                <a:gd name="connsiteX1" fmla="*/ 2233016 w 2233015"/>
                <a:gd name="connsiteY1" fmla="*/ 696364 h 696364"/>
                <a:gd name="connsiteX2" fmla="*/ 386458 w 2233015"/>
                <a:gd name="connsiteY2" fmla="*/ 696364 h 696364"/>
                <a:gd name="connsiteX3" fmla="*/ 0 w 2233015"/>
                <a:gd name="connsiteY3" fmla="*/ 0 h 6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3015" h="696364">
                  <a:moveTo>
                    <a:pt x="2233016" y="0"/>
                  </a:moveTo>
                  <a:lnTo>
                    <a:pt x="2233016" y="696364"/>
                  </a:lnTo>
                  <a:lnTo>
                    <a:pt x="386458" y="6963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3D3B"/>
            </a:solidFill>
            <a:ln w="148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ea"/>
                <a:sym typeface="+mn-lt"/>
              </a:endParaRPr>
            </a:p>
          </p:txBody>
        </p:sp>
        <p:sp>
          <p:nvSpPr>
            <p:cNvPr id="21" name="任意多边形: 形状 337"/>
            <p:cNvSpPr/>
            <p:nvPr/>
          </p:nvSpPr>
          <p:spPr>
            <a:xfrm>
              <a:off x="1888974" y="350556"/>
              <a:ext cx="1230742" cy="992944"/>
            </a:xfrm>
            <a:custGeom>
              <a:avLst/>
              <a:gdLst>
                <a:gd name="connsiteX0" fmla="*/ 1230743 w 1230742"/>
                <a:gd name="connsiteY0" fmla="*/ 0 h 992944"/>
                <a:gd name="connsiteX1" fmla="*/ 1230743 w 1230742"/>
                <a:gd name="connsiteY1" fmla="*/ 992945 h 992944"/>
                <a:gd name="connsiteX2" fmla="*/ 559550 w 1230742"/>
                <a:gd name="connsiteY2" fmla="*/ 992945 h 992944"/>
                <a:gd name="connsiteX3" fmla="*/ 196190 w 1230742"/>
                <a:gd name="connsiteY3" fmla="*/ 348256 h 992944"/>
                <a:gd name="connsiteX4" fmla="*/ 0 w 1230742"/>
                <a:gd name="connsiteY4" fmla="*/ 0 h 99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742" h="992944">
                  <a:moveTo>
                    <a:pt x="1230743" y="0"/>
                  </a:moveTo>
                  <a:lnTo>
                    <a:pt x="1230743" y="992945"/>
                  </a:lnTo>
                  <a:lnTo>
                    <a:pt x="559550" y="992945"/>
                  </a:lnTo>
                  <a:lnTo>
                    <a:pt x="196190" y="348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48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燕尾形 10"/>
          <p:cNvSpPr/>
          <p:nvPr>
            <p:custDataLst>
              <p:tags r:id="rId1"/>
            </p:custDataLst>
          </p:nvPr>
        </p:nvSpPr>
        <p:spPr>
          <a:xfrm flipH="1">
            <a:off x="1534160" y="2041525"/>
            <a:ext cx="3612515" cy="674370"/>
          </a:xfrm>
          <a:prstGeom prst="chevron">
            <a:avLst/>
          </a:prstGeom>
          <a:noFill/>
          <a:ln w="28575">
            <a:gradFill>
              <a:gsLst>
                <a:gs pos="70000">
                  <a:schemeClr val="bg1">
                    <a:lumMod val="95000"/>
                  </a:schemeClr>
                </a:gs>
                <a:gs pos="3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MiSans" panose="00000500000000000000" charset="-122"/>
              <a:sym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460906" y="614748"/>
            <a:ext cx="9437581" cy="612775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课程背景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燕尾形 6"/>
          <p:cNvSpPr/>
          <p:nvPr>
            <p:custDataLst>
              <p:tags r:id="rId2"/>
            </p:custDataLst>
          </p:nvPr>
        </p:nvSpPr>
        <p:spPr>
          <a:xfrm flipH="1">
            <a:off x="1372235" y="4271010"/>
            <a:ext cx="4393565" cy="673100"/>
          </a:xfrm>
          <a:prstGeom prst="chevron">
            <a:avLst/>
          </a:prstGeom>
          <a:noFill/>
          <a:ln w="28575">
            <a:gradFill>
              <a:gsLst>
                <a:gs pos="70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MiSans" panose="00000500000000000000" charset="-122"/>
              <a:sym typeface="微软雅黑" panose="020B0503020204020204" charset="-122"/>
            </a:endParaRPr>
          </a:p>
        </p:txBody>
      </p:sp>
      <p:sp>
        <p:nvSpPr>
          <p:cNvPr id="16" name="燕尾形 15"/>
          <p:cNvSpPr/>
          <p:nvPr>
            <p:custDataLst>
              <p:tags r:id="rId3"/>
            </p:custDataLst>
          </p:nvPr>
        </p:nvSpPr>
        <p:spPr>
          <a:xfrm>
            <a:off x="6183630" y="4271010"/>
            <a:ext cx="4393565" cy="673100"/>
          </a:xfrm>
          <a:prstGeom prst="chevron">
            <a:avLst/>
          </a:prstGeom>
          <a:noFill/>
          <a:ln w="28575">
            <a:gradFill>
              <a:gsLst>
                <a:gs pos="70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MiSans" panose="00000500000000000000" charset="-122"/>
            </a:endParaRPr>
          </a:p>
        </p:txBody>
      </p:sp>
      <p:sp>
        <p:nvSpPr>
          <p:cNvPr id="12" name="燕尾形 11"/>
          <p:cNvSpPr/>
          <p:nvPr>
            <p:custDataLst>
              <p:tags r:id="rId4"/>
            </p:custDataLst>
          </p:nvPr>
        </p:nvSpPr>
        <p:spPr>
          <a:xfrm>
            <a:off x="6880225" y="2041525"/>
            <a:ext cx="3610610" cy="674370"/>
          </a:xfrm>
          <a:prstGeom prst="chevron">
            <a:avLst/>
          </a:prstGeom>
          <a:noFill/>
          <a:ln w="28575">
            <a:gradFill>
              <a:gsLst>
                <a:gs pos="3000">
                  <a:schemeClr val="bg1">
                    <a:lumMod val="75000"/>
                  </a:schemeClr>
                </a:gs>
                <a:gs pos="7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MiSans" panose="00000500000000000000" charset="-122"/>
              <a:sym typeface="微软雅黑" panose="020B0503020204020204" charset="-122"/>
            </a:endParaRPr>
          </a:p>
        </p:txBody>
      </p:sp>
      <p:sp>
        <p:nvSpPr>
          <p:cNvPr id="25" name="椭圆 24"/>
          <p:cNvSpPr/>
          <p:nvPr>
            <p:custDataLst>
              <p:tags r:id="rId5"/>
            </p:custDataLst>
          </p:nvPr>
        </p:nvSpPr>
        <p:spPr>
          <a:xfrm>
            <a:off x="4558030" y="2136775"/>
            <a:ext cx="2950210" cy="295021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MiSans" panose="00000500000000000000" charset="-122"/>
              <a:sym typeface="微软雅黑" panose="020B0503020204020204" charset="-122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4961255" y="2540000"/>
            <a:ext cx="2143760" cy="21437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7"/>
            </p:custDataLst>
          </p:nvPr>
        </p:nvSpPr>
        <p:spPr>
          <a:xfrm>
            <a:off x="1669415" y="2202180"/>
            <a:ext cx="3118485" cy="353060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ctr"/>
            <a:r>
              <a:rPr lang="zh-CN" altLang="zh-CN" sz="20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国际化路径与模式选择</a:t>
            </a:r>
            <a:endParaRPr lang="zh-CN" altLang="zh-CN" sz="2000" b="1" spc="3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8"/>
            </p:custDataLst>
          </p:nvPr>
        </p:nvSpPr>
        <p:spPr>
          <a:xfrm>
            <a:off x="7184390" y="2202180"/>
            <a:ext cx="2927985" cy="353060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r"/>
            <a:r>
              <a:rPr lang="zh-CN" altLang="zh-CN" sz="20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重点市场及大客户突破</a:t>
            </a:r>
            <a:endParaRPr lang="zh-CN" altLang="en-US" sz="2000" spc="300">
              <a:solidFill>
                <a:srgbClr val="56CA95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7" name="文本框 146"/>
          <p:cNvSpPr txBox="1"/>
          <p:nvPr>
            <p:custDataLst>
              <p:tags r:id="rId9"/>
            </p:custDataLst>
          </p:nvPr>
        </p:nvSpPr>
        <p:spPr>
          <a:xfrm>
            <a:off x="1257935" y="2878455"/>
            <a:ext cx="3300095" cy="122110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国际市场空间巨大，但国别差异巨大</a:t>
            </a:r>
            <a:r>
              <a:rPr lang="zh-CN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endParaRPr lang="zh-CN" altLang="zh-CN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如何结合本企业的行业特征、资源优势、能力，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选择合适的出海</a:t>
            </a:r>
            <a:r>
              <a:rPr lang="zh-CN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路径</a:t>
            </a: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如何建立适配海外市场的发展</a:t>
            </a:r>
            <a:r>
              <a:rPr lang="zh-CN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模式</a:t>
            </a: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1553210" y="4431030"/>
            <a:ext cx="3408680" cy="353060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ctr"/>
            <a:r>
              <a:rPr lang="zh-CN" altLang="zh-CN" sz="20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组织体系与人力资源政策</a:t>
            </a:r>
            <a:endParaRPr lang="zh-CN" altLang="en-US" sz="2000" spc="300">
              <a:solidFill>
                <a:srgbClr val="58B6E5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8" name="文本框 67"/>
          <p:cNvSpPr txBox="1"/>
          <p:nvPr>
            <p:custDataLst>
              <p:tags r:id="rId11"/>
            </p:custDataLst>
          </p:nvPr>
        </p:nvSpPr>
        <p:spPr>
          <a:xfrm>
            <a:off x="1390650" y="5088890"/>
            <a:ext cx="3166745" cy="124015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当出国的光环褪去，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如何激励干部和新生代员工前赴后继奔赴海外？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如何招聘和有效管理本地化人才？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r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如何建立面向海外市场的组织支撑体系？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7184390" y="4417695"/>
            <a:ext cx="2856865" cy="353060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r"/>
            <a:r>
              <a:rPr lang="zh-CN" altLang="zh-CN" sz="20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风险控制与合规运营</a:t>
            </a:r>
            <a:endParaRPr lang="zh-CN" altLang="en-US" sz="2000" spc="300">
              <a:solidFill>
                <a:srgbClr val="FFBA55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2" name="文本框 71"/>
          <p:cNvSpPr txBox="1"/>
          <p:nvPr>
            <p:custDataLst>
              <p:tags r:id="rId13"/>
            </p:custDataLst>
          </p:nvPr>
        </p:nvSpPr>
        <p:spPr>
          <a:xfrm>
            <a:off x="7508240" y="5073015"/>
            <a:ext cx="3325495" cy="115379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面对相对陌生的政策法规、营商环境，</a:t>
            </a:r>
            <a:endParaRPr lang="zh-CN" altLang="en-US" sz="1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如何提前预判和有效处理</a:t>
            </a:r>
            <a:r>
              <a:rPr lang="zh-CN" altLang="zh-CN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各类风险</a:t>
            </a:r>
            <a:r>
              <a:rPr lang="zh-CN" altLang="en-US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1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如何做好合规运营，把握好经营的底线？</a:t>
            </a:r>
            <a:endParaRPr lang="zh-CN" altLang="en-US" sz="11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如何有效应对可能以及已经发生的</a:t>
            </a:r>
            <a:r>
              <a:rPr lang="zh-CN" altLang="zh-CN" sz="11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海外诉讼</a:t>
            </a:r>
            <a:r>
              <a:rPr lang="zh-CN" altLang="en-US" sz="1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11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charset="-122"/>
            </a:endParaRPr>
          </a:p>
        </p:txBody>
      </p:sp>
      <p:sp>
        <p:nvSpPr>
          <p:cNvPr id="73" name="文本框 72"/>
          <p:cNvSpPr txBox="1"/>
          <p:nvPr>
            <p:custDataLst>
              <p:tags r:id="rId14"/>
            </p:custDataLst>
          </p:nvPr>
        </p:nvSpPr>
        <p:spPr>
          <a:xfrm>
            <a:off x="7508875" y="2878455"/>
            <a:ext cx="3396615" cy="122110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再好的战略意图，也要落实到具体的客户突破上。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如何在海外获取线索和机会？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如何分辨价值客户并洞察</a:t>
            </a:r>
            <a:r>
              <a:rPr lang="zh-CN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客户需求</a:t>
            </a: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00000"/>
              </a:lnSpc>
              <a:spcAft>
                <a:spcPts val="1000"/>
              </a:spcAft>
            </a:pP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如何快速突破大客户以实现市场</a:t>
            </a:r>
            <a:r>
              <a:rPr lang="zh-CN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拓展</a:t>
            </a:r>
            <a:r>
              <a:rPr lang="zh-CN" altLang="en-US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uFillTx/>
              <a:latin typeface="思源黑体 CN Light" panose="020B0300000000000000" charset="-122"/>
              <a:ea typeface="思源黑体 CN Light" panose="020B0300000000000000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1135" y="1167765"/>
            <a:ext cx="95396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fontAlgn="auto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当国内市场高度的充分竞争后</a:t>
            </a:r>
            <a:r>
              <a:rPr lang="zh-CN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海外市场已经成为了</a:t>
            </a:r>
            <a:r>
              <a:rPr lang="zh-CN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中国企业</a:t>
            </a: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的新蓝海。但是，对于大多数企业来说，</a:t>
            </a:r>
            <a:r>
              <a:rPr lang="zh-CN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出海</a:t>
            </a:r>
            <a:r>
              <a:rPr lang="zh-CN" altLang="en-US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意味着需要面临许多新的</a:t>
            </a:r>
            <a:r>
              <a:rPr lang="zh-CN" sz="1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挑战</a:t>
            </a:r>
            <a:r>
              <a:rPr lang="zh-CN" sz="1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14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3b32313535343831303bb5d8c7f2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46320" y="2418080"/>
            <a:ext cx="2400300" cy="2400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69850" y="2357120"/>
            <a:ext cx="6560820" cy="28765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460906" y="614748"/>
            <a:ext cx="9437581" cy="612775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课程逻辑</a:t>
            </a:r>
            <a:endParaRPr lang="en-US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1455"/>
          <a:stretch>
            <a:fillRect/>
          </a:stretch>
        </p:blipFill>
        <p:spPr>
          <a:xfrm>
            <a:off x="2346960" y="2148840"/>
            <a:ext cx="3347085" cy="308483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2064385" y="2503170"/>
            <a:ext cx="2353310" cy="4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31545" y="3249930"/>
            <a:ext cx="43021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国际化营销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动力引擎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5"/>
            </p:custDataLst>
          </p:nvPr>
        </p:nvCxnSpPr>
        <p:spPr>
          <a:xfrm>
            <a:off x="1475740" y="3652520"/>
            <a:ext cx="2683510" cy="38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2270125" y="2085340"/>
            <a:ext cx="45783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国际化战略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前进方向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648970" y="4408805"/>
            <a:ext cx="3143885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8"/>
            </p:custDataLst>
          </p:nvPr>
        </p:nvSpPr>
        <p:spPr>
          <a:xfrm>
            <a:off x="648970" y="4039870"/>
            <a:ext cx="49942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海外组织与人才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持续发展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3" name="图片 32" descr="3b32303239303530313bb4acc3aa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1590" y="4840605"/>
            <a:ext cx="283845" cy="283845"/>
          </a:xfrm>
          <a:prstGeom prst="rect">
            <a:avLst/>
          </a:prstGeom>
        </p:spPr>
      </p:pic>
      <p:cxnSp>
        <p:nvCxnSpPr>
          <p:cNvPr id="34" name="直接连接符 33"/>
          <p:cNvCxnSpPr/>
          <p:nvPr>
            <p:custDataLst>
              <p:tags r:id="rId11"/>
            </p:custDataLst>
          </p:nvPr>
        </p:nvCxnSpPr>
        <p:spPr>
          <a:xfrm>
            <a:off x="390525" y="5116195"/>
            <a:ext cx="3453130" cy="4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420370" y="4758055"/>
            <a:ext cx="46837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</a:rPr>
              <a:t>合规运营与风控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保驾护航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13"/>
            </p:custDataLst>
          </p:nvPr>
        </p:nvSpPr>
        <p:spPr>
          <a:xfrm>
            <a:off x="6300470" y="1706880"/>
            <a:ext cx="5424170" cy="425704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6591375" y="1712961"/>
            <a:ext cx="4885910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95680"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浓缩华为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年国际化业务拓展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成功经验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形 48" descr="V 形箭头 纯色填充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91092" y="1860173"/>
            <a:ext cx="200565" cy="202977"/>
          </a:xfrm>
          <a:prstGeom prst="rect">
            <a:avLst/>
          </a:prstGeom>
        </p:spPr>
      </p:pic>
      <p:pic>
        <p:nvPicPr>
          <p:cNvPr id="7" name="图形 49" descr="V 形箭头 纯色填充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1377002" y="1885369"/>
            <a:ext cx="200565" cy="20297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9"/>
            </p:custDataLst>
          </p:nvPr>
        </p:nvSpPr>
        <p:spPr>
          <a:xfrm>
            <a:off x="6393815" y="2357120"/>
            <a:ext cx="5234940" cy="35267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indent="0" algn="l" defTabSz="9950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华为公司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早在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1995年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，就</a:t>
            </a: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开始拓展海外市场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。经过三十年努力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在海外</a:t>
            </a:r>
            <a:r>
              <a:rPr kumimoji="0" 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140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多个国家建立了自己的商业根据地，华为出海的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成功经验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为中国企业提供了宝贵财富：</a:t>
            </a:r>
            <a:endParaRPr kumimoji="0" sz="130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950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sz="130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950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全球化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</a:t>
            </a: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放在战略高度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lang="zh-CN" altLang="en-US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具有高度的战略耐心，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同时又基于不同区域、国家的特征，</a:t>
            </a:r>
            <a:r>
              <a:rPr kumimoji="0" lang="zh-CN" altLang="en-US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制定了差异化的拓展策略</a:t>
            </a: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kumimoji="0" sz="130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950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打破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</a:t>
            </a: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海外市场与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客户的文化壁垒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0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与大客户建立战略合作关系，</a:t>
            </a:r>
            <a:r>
              <a:rPr kumimoji="0" lang="zh-CN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kumimoji="0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快速</a:t>
            </a:r>
            <a:r>
              <a:rPr kumimoji="0" lang="zh-CN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突破与</a:t>
            </a:r>
            <a:r>
              <a:rPr kumimoji="0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拓展海外市场</a:t>
            </a:r>
            <a:r>
              <a:rPr sz="13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</a:t>
            </a:r>
            <a:r>
              <a:rPr lang="zh-CN" sz="13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发展</a:t>
            </a:r>
            <a:r>
              <a:rPr sz="13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动力</a:t>
            </a:r>
            <a:r>
              <a:rPr lang="zh-CN" sz="13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kumimoji="0" sz="130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950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在国际化进程中</a:t>
            </a:r>
            <a:r>
              <a:rPr kumimoji="0" lang="zh-CN" altLang="en-US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不断优化组织模式、人力资源政策，最终</a:t>
            </a:r>
            <a:r>
              <a:rPr kumimoji="0" sz="1300" b="1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锻造出一支</a:t>
            </a:r>
            <a:r>
              <a:rPr kumimoji="0" lang="zh-CN" altLang="en-US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具有</a:t>
            </a:r>
            <a:r>
              <a:rPr kumimoji="0" sz="1300" b="1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国际化视野和水平的</a:t>
            </a:r>
            <a:r>
              <a:rPr kumimoji="0" lang="zh-CN" altLang="en-US" sz="13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人才</a:t>
            </a:r>
            <a:r>
              <a:rPr kumimoji="0" sz="1300" b="1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队伍</a:t>
            </a: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kumimoji="0" sz="130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marR="0" lvl="0" indent="-285750" algn="l" defTabSz="9950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sz="1300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kumimoji="0" sz="1300" b="1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深入了解当地法律法规和商业环境，确保全球范围内业务运营安全合规</a:t>
            </a:r>
            <a:r>
              <a:rPr kumimoji="0" lang="zh-CN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，为海外业务保驾护航</a:t>
            </a:r>
            <a:r>
              <a:rPr kumimoji="0" sz="1300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sz="1300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11960" y="2905760"/>
            <a:ext cx="4041775" cy="12604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11761" y="2960770"/>
            <a:ext cx="3796400" cy="1245235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出海底层逻辑：</a:t>
            </a:r>
            <a:r>
              <a:rPr lang="zh-CN" altLang="en-US" sz="12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基于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华为</a:t>
            </a:r>
            <a:r>
              <a:rPr kumimoji="0" lang="en-US" altLang="zh-CN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30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年全球化发展的历程与关键事件，了解华为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获取胜利的底层逻辑。</a:t>
            </a:r>
            <a:endParaRPr kumimoji="0" lang="zh-CN" alt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全球化战略：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学习如何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通盘</a:t>
            </a:r>
            <a:r>
              <a:rPr lang="zh-CN" altLang="en-US" sz="12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部署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国际化业务战略，持续创新产品与服务，</a:t>
            </a:r>
            <a:r>
              <a:rPr lang="zh-CN" altLang="en-US" sz="12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不断</a:t>
            </a:r>
            <a:r>
              <a:rPr sz="125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扩大市场</a:t>
            </a:r>
            <a:r>
              <a:rPr lang="zh-CN" altLang="en-US" sz="12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份额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kumimoji="0" lang="zh-CN" alt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43775" y="4829175"/>
            <a:ext cx="4041775" cy="121031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rgbClr val="C00000"/>
            </a:solidFill>
          </a:ln>
        </p:spPr>
        <p:txBody>
          <a:bodyPr wrap="square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组织建设：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学习如何建立</a:t>
            </a:r>
            <a:r>
              <a:rPr lang="zh-CN" altLang="en-US" sz="12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具有全球适应性的弹性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组织模式，</a:t>
            </a:r>
            <a:r>
              <a:rPr lang="zh-CN" altLang="en-US" sz="125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应对不同阶段的业务增长与复杂的协同关系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kumimoji="0" lang="en-US" altLang="zh-CN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人才体系：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学习如何</a:t>
            </a:r>
            <a:r>
              <a:rPr lang="zh-CN" altLang="en-US" sz="12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政策和机制建设，让员工前赴后继奔向海外，锻造最具国际视野和水平的商业队伍。</a:t>
            </a:r>
            <a:endParaRPr kumimoji="0" lang="zh-CN" altLang="en-US" sz="12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100635" y="4837383"/>
            <a:ext cx="1114444" cy="1110200"/>
            <a:chOff x="432623" y="2795175"/>
            <a:chExt cx="1424508" cy="1350939"/>
          </a:xfrm>
        </p:grpSpPr>
        <p:pic>
          <p:nvPicPr>
            <p:cNvPr id="8" name="图形 7" descr="目标受众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87677" y="3025807"/>
              <a:ext cx="914400" cy="9144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椭圆 8"/>
            <p:cNvSpPr/>
            <p:nvPr/>
          </p:nvSpPr>
          <p:spPr>
            <a:xfrm>
              <a:off x="432623" y="2795175"/>
              <a:ext cx="1424508" cy="1350939"/>
            </a:xfrm>
            <a:prstGeom prst="ellipse">
              <a:avLst/>
            </a:prstGeom>
            <a:noFill/>
            <a:ln w="12700" cap="flat" cmpd="sng" algn="ctr">
              <a:solidFill>
                <a:srgbClr val="C0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1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19" name="TextBox 38"/>
          <p:cNvSpPr txBox="1"/>
          <p:nvPr/>
        </p:nvSpPr>
        <p:spPr>
          <a:xfrm>
            <a:off x="1711762" y="2550460"/>
            <a:ext cx="2587197" cy="31432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ctr">
            <a:spAutoFit/>
          </a:bodyPr>
          <a:lstStyle/>
          <a:p>
            <a:pPr marL="0" marR="0" lvl="0" indent="0" algn="ctr" defTabSz="99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海外市场扩张与全球化战略</a:t>
            </a:r>
            <a:endParaRPr kumimoji="0" lang="zh-CN" altLang="en-US" sz="14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TextBox 38"/>
          <p:cNvSpPr txBox="1"/>
          <p:nvPr/>
        </p:nvSpPr>
        <p:spPr>
          <a:xfrm>
            <a:off x="7343600" y="4481495"/>
            <a:ext cx="2606051" cy="31432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海外组织建设与人才体系</a:t>
            </a:r>
            <a:endParaRPr kumimoji="0" lang="zh-CN" altLang="en-US" sz="14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11960" y="4854575"/>
            <a:ext cx="4041775" cy="119062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solidFill>
              <a:srgbClr val="C00000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合规管控体系：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学习如何</a:t>
            </a:r>
            <a:r>
              <a:rPr lang="zh-CN" altLang="en-US" sz="12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适应</a:t>
            </a:r>
            <a:r>
              <a:rPr lang="zh-CN" altLang="en-US" sz="12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国际化“游戏规则”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</a:t>
            </a:r>
            <a:r>
              <a:rPr lang="zh-CN" altLang="en-US" sz="12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以法律遵从的确定性，应对国际政治经济的不确定性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kumimoji="0" lang="en-US" altLang="zh-CN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风险管控体系：</a:t>
            </a:r>
            <a:r>
              <a:rPr kumimoji="0" lang="zh-CN" altLang="en-US" sz="12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学习如何建立风险管理体系，识别和控制业务风险，</a:t>
            </a:r>
            <a:r>
              <a:rPr kumimoji="0" lang="zh-CN" altLang="en-US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在海外安全、有效地经营，实现业务扩张。</a:t>
            </a:r>
            <a:endParaRPr kumimoji="0" lang="zh-CN" alt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80780" y="2905905"/>
            <a:ext cx="1114444" cy="1110200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1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33" name="TextBox 38"/>
          <p:cNvSpPr txBox="1"/>
          <p:nvPr/>
        </p:nvSpPr>
        <p:spPr>
          <a:xfrm>
            <a:off x="1711820" y="4514678"/>
            <a:ext cx="2606051" cy="31432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lt"/>
              </a:rPr>
              <a:t>海外合规运营与风险管控</a:t>
            </a:r>
            <a:endParaRPr kumimoji="0" lang="zh-CN" altLang="en-US" sz="14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lt"/>
            </a:endParaRPr>
          </a:p>
        </p:txBody>
      </p:sp>
      <p:pic>
        <p:nvPicPr>
          <p:cNvPr id="35" name="图形 34" descr="业务增长"/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14" y="3075285"/>
            <a:ext cx="778670" cy="771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标题 1"/>
          <p:cNvSpPr txBox="1"/>
          <p:nvPr/>
        </p:nvSpPr>
        <p:spPr>
          <a:xfrm>
            <a:off x="1460906" y="614748"/>
            <a:ext cx="9437581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课程价值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17" name="图形 40" descr="客户评价 RTL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44" y="5016602"/>
            <a:ext cx="750214" cy="7502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椭圆 11"/>
          <p:cNvSpPr/>
          <p:nvPr/>
        </p:nvSpPr>
        <p:spPr>
          <a:xfrm>
            <a:off x="468469" y="4828911"/>
            <a:ext cx="1114444" cy="1110200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1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7343775" y="2905760"/>
            <a:ext cx="4041775" cy="126111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3175">
            <a:solidFill>
              <a:srgbClr val="C00000"/>
            </a:solidFill>
          </a:ln>
        </p:spPr>
        <p:txBody>
          <a:bodyPr wrap="square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5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重点市场和大客户突破：</a:t>
            </a:r>
            <a:r>
              <a:rPr lang="zh-CN" altLang="en-US" sz="12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持续突破海外大客户，建立稳固的全球市场格局和领先的品牌形象，提高生存能力</a:t>
            </a:r>
            <a:r>
              <a:rPr lang="zh-CN" altLang="en-US" sz="12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en-US" altLang="zh-CN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5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全球化的营销打法与策略：</a:t>
            </a:r>
            <a:r>
              <a:rPr lang="zh-CN" altLang="en-US" sz="12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深入市场研究，精准把握目标市场的需求特点，通过独特的打法和策略脱颖而出。</a:t>
            </a:r>
            <a:endParaRPr kumimoji="0" lang="zh-CN" alt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>
            <a:off x="6099430" y="2900669"/>
            <a:ext cx="1127443" cy="1110201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9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1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charset="-122"/>
              <a:cs typeface="+mn-cs"/>
            </a:endParaRPr>
          </a:p>
        </p:txBody>
      </p:sp>
      <p:sp>
        <p:nvSpPr>
          <p:cNvPr id="11" name="TextBox 38"/>
          <p:cNvSpPr txBox="1"/>
          <p:nvPr>
            <p:custDataLst>
              <p:tags r:id="rId10"/>
            </p:custDataLst>
          </p:nvPr>
        </p:nvSpPr>
        <p:spPr>
          <a:xfrm>
            <a:off x="7343576" y="2560783"/>
            <a:ext cx="2587197" cy="31432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海外大客户营销</a:t>
            </a:r>
            <a:endParaRPr kumimoji="0" lang="zh-CN" altLang="en-US" sz="14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3" name="图形 33" descr="员工徽章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28179" y="3107200"/>
            <a:ext cx="703729" cy="697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1583055" y="1413510"/>
            <a:ext cx="9431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中国企业出海第一课，浓缩华为30年国际化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成功经验，由首批华为海外市场格局开拓者带领，助力企业在国际化进程中少走弯路，找到中国企业出海成功的有效路径。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460906" y="614748"/>
            <a:ext cx="9437581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cs"/>
              </a:rPr>
              <a:t>日程安排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V="1">
            <a:off x="792489" y="1925371"/>
            <a:ext cx="8649615" cy="62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369195" y="1721149"/>
            <a:ext cx="1645561" cy="419101"/>
            <a:chOff x="624599" y="1600199"/>
            <a:chExt cx="1645561" cy="419101"/>
          </a:xfrm>
          <a:solidFill>
            <a:srgbClr val="C00000"/>
          </a:solidFill>
        </p:grpSpPr>
        <p:sp>
          <p:nvSpPr>
            <p:cNvPr id="11" name="平行四边形 10"/>
            <p:cNvSpPr/>
            <p:nvPr>
              <p:custDataLst>
                <p:tags r:id="rId2"/>
              </p:custDataLst>
            </p:nvPr>
          </p:nvSpPr>
          <p:spPr>
            <a:xfrm>
              <a:off x="624599" y="1600199"/>
              <a:ext cx="1645561" cy="419101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2" name="图形 11" descr="V 形箭头 纯色填充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0097" y="1708261"/>
              <a:ext cx="202977" cy="20297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1053073" y="1612772"/>
              <a:ext cx="1217087" cy="3939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DAY1</a:t>
              </a:r>
              <a:endParaRPr kumimoji="0" lang="zh-CN" alt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95063" y="1715821"/>
            <a:ext cx="1645561" cy="419101"/>
            <a:chOff x="624599" y="1600199"/>
            <a:chExt cx="1645561" cy="419101"/>
          </a:xfrm>
        </p:grpSpPr>
        <p:sp>
          <p:nvSpPr>
            <p:cNvPr id="15" name="平行四边形 14"/>
            <p:cNvSpPr/>
            <p:nvPr>
              <p:custDataLst>
                <p:tags r:id="rId7"/>
              </p:custDataLst>
            </p:nvPr>
          </p:nvSpPr>
          <p:spPr>
            <a:xfrm>
              <a:off x="624599" y="1600199"/>
              <a:ext cx="1645561" cy="419101"/>
            </a:xfrm>
            <a:prstGeom prst="parallelogram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6" name="图形 15" descr="V 形箭头 纯色填充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0097" y="1708261"/>
              <a:ext cx="202977" cy="20297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1053073" y="1612772"/>
              <a:ext cx="1217087" cy="393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DAY</a:t>
              </a:r>
              <a:r>
                <a:rPr lang="en-US" altLang="zh-CN" sz="196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kumimoji="0" lang="zh-CN" alt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230283" y="1728528"/>
            <a:ext cx="1645561" cy="419101"/>
            <a:chOff x="624599" y="1600199"/>
            <a:chExt cx="1645561" cy="419101"/>
          </a:xfrm>
          <a:solidFill>
            <a:srgbClr val="C00000"/>
          </a:solidFill>
        </p:grpSpPr>
        <p:sp>
          <p:nvSpPr>
            <p:cNvPr id="19" name="平行四边形 18"/>
            <p:cNvSpPr/>
            <p:nvPr>
              <p:custDataLst>
                <p:tags r:id="rId12"/>
              </p:custDataLst>
            </p:nvPr>
          </p:nvSpPr>
          <p:spPr>
            <a:xfrm>
              <a:off x="624599" y="1600199"/>
              <a:ext cx="1645561" cy="419101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20" name="图形 19" descr="V 形箭头 纯色填充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0097" y="1708261"/>
              <a:ext cx="202977" cy="202977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53073" y="1612772"/>
              <a:ext cx="1217087" cy="3939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DAY</a:t>
              </a:r>
              <a:r>
                <a:rPr lang="en-US" altLang="zh-CN" sz="196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kumimoji="0" lang="zh-CN" alt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8786" y="1931658"/>
            <a:ext cx="3834765" cy="3883660"/>
            <a:chOff x="827041" y="1539922"/>
            <a:chExt cx="3834765" cy="3883660"/>
          </a:xfrm>
        </p:grpSpPr>
        <p:cxnSp>
          <p:nvCxnSpPr>
            <p:cNvPr id="22" name="直接连接符 21"/>
            <p:cNvCxnSpPr/>
            <p:nvPr>
              <p:custDataLst>
                <p:tags r:id="rId15"/>
              </p:custDataLst>
            </p:nvPr>
          </p:nvCxnSpPr>
          <p:spPr>
            <a:xfrm>
              <a:off x="870137" y="1539922"/>
              <a:ext cx="10795" cy="388366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924831" y="1933622"/>
              <a:ext cx="3736975" cy="3476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08:40-09:00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】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开营仪式 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>
                <a:lnSpc>
                  <a:spcPct val="200000"/>
                </a:lnSpc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09:00-12:00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】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>
                <a:lnSpc>
                  <a:spcPct val="200000"/>
                </a:lnSpc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《出海增收和增利，打破内卷和脱钩》</a:t>
              </a:r>
              <a:r>
                <a:rPr lang="en-US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上）</a:t>
              </a:r>
              <a:endParaRPr lang="zh-CN" altLang="en-US" sz="110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defTabSz="995680">
                <a:lnSpc>
                  <a:spcPct val="200000"/>
                </a:lnSpc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14:00-17:00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】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95680">
                <a:lnSpc>
                  <a:spcPct val="200000"/>
                </a:lnSpc>
                <a:defRPr/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《出海增收和增利，打破内卷和脱钩》</a:t>
              </a:r>
              <a:r>
                <a:rPr lang="en-US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下）</a:t>
              </a:r>
              <a:endParaRPr lang="zh-CN" altLang="en-US"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  <a:p>
              <a:pPr defTabSz="995680">
                <a:lnSpc>
                  <a:spcPct val="200000"/>
                </a:lnSpc>
                <a:defRPr/>
              </a:pPr>
              <a:r>
                <a:rPr lang="zh-CN" altLang="en-US" sz="1100" b="1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授课导师：邓涛  华为公司前高级副总裁、全球MKT总裁</a:t>
              </a:r>
              <a:endParaRPr lang="en-US" altLang="zh-CN"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  <a:p>
              <a:pPr>
                <a:lnSpc>
                  <a:spcPct val="200000"/>
                </a:lnSpc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18:00-21:00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】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00000"/>
                </a:lnSpc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《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海外合规运营与风险管控——盈利是0，合规是1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》</a:t>
              </a:r>
              <a:endParaRPr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授课导师：</a:t>
              </a:r>
              <a:r>
                <a:rPr lang="zh-CN" altLang="en-US" sz="1100" b="1" dirty="0">
                  <a:uFill>
                    <a:solidFill>
                      <a:srgbClr val="000000"/>
                    </a:solidFill>
                  </a:u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郭世栈  华为公司前全球法务部部长</a:t>
              </a:r>
              <a:endParaRPr lang="zh-CN" sz="11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7"/>
              </p:custDataLst>
            </p:nvPr>
          </p:nvSpPr>
          <p:spPr>
            <a:xfrm>
              <a:off x="827041" y="2126762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8"/>
              </p:custDataLst>
            </p:nvPr>
          </p:nvSpPr>
          <p:spPr>
            <a:xfrm>
              <a:off x="827041" y="2828262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19"/>
              </p:custDataLst>
            </p:nvPr>
          </p:nvSpPr>
          <p:spPr>
            <a:xfrm>
              <a:off x="829179" y="4506432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20"/>
              </p:custDataLst>
            </p:nvPr>
          </p:nvSpPr>
          <p:spPr>
            <a:xfrm>
              <a:off x="828689" y="3493597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325093" y="1931658"/>
            <a:ext cx="3771900" cy="3906520"/>
            <a:chOff x="832750" y="1539922"/>
            <a:chExt cx="3771900" cy="3906520"/>
          </a:xfrm>
        </p:grpSpPr>
        <p:cxnSp>
          <p:nvCxnSpPr>
            <p:cNvPr id="33" name="直接连接符 32"/>
            <p:cNvCxnSpPr/>
            <p:nvPr>
              <p:custDataLst>
                <p:tags r:id="rId21"/>
              </p:custDataLst>
            </p:nvPr>
          </p:nvCxnSpPr>
          <p:spPr>
            <a:xfrm>
              <a:off x="870137" y="1539922"/>
              <a:ext cx="21590" cy="390652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>
              <p:custDataLst>
                <p:tags r:id="rId22"/>
              </p:custDataLst>
            </p:nvPr>
          </p:nvSpPr>
          <p:spPr>
            <a:xfrm>
              <a:off x="948320" y="1954577"/>
              <a:ext cx="3656330" cy="2945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09:00-12:00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】 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>
                <a:lnSpc>
                  <a:spcPct val="200000"/>
                </a:lnSpc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《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海外营销——突破灯塔客户，打赢关键战役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》</a:t>
              </a:r>
              <a:r>
                <a:rPr 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(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上</a:t>
              </a:r>
              <a:r>
                <a:rPr lang="en-US" altLang="zh-CN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)</a:t>
              </a:r>
              <a:endParaRPr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defTabSz="995680">
                <a:lnSpc>
                  <a:spcPct val="150000"/>
                </a:lnSpc>
                <a:spcBef>
                  <a:spcPts val="600"/>
                </a:spcBef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14:00-17:30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】</a:t>
              </a:r>
              <a:endParaRPr lang="zh-CN" altLang="en-US" sz="11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95680">
                <a:lnSpc>
                  <a:spcPct val="150000"/>
                </a:lnSpc>
                <a:spcBef>
                  <a:spcPts val="600"/>
                </a:spcBef>
                <a:defRPr/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《海外营销——突破灯塔客户，打赢关键战役》</a:t>
              </a:r>
              <a:r>
                <a:rPr 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(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下</a:t>
              </a:r>
              <a:r>
                <a:rPr lang="en-US" altLang="zh-CN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)</a:t>
              </a:r>
              <a:endParaRPr lang="en-US" altLang="zh-CN"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  <a:p>
              <a:pPr defTabSz="995680">
                <a:lnSpc>
                  <a:spcPct val="150000"/>
                </a:lnSpc>
                <a:spcBef>
                  <a:spcPts val="600"/>
                </a:spcBef>
                <a:defRPr/>
              </a:pPr>
              <a:r>
                <a:rPr lang="zh-CN" altLang="en-US" sz="1100" b="1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授课导师：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江汉</a:t>
              </a:r>
              <a:r>
                <a:rPr lang="en-US" altLang="zh-CN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sz="1100" b="1" dirty="0" err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华为公司前市场管理部长</a:t>
              </a:r>
              <a:r>
                <a:rPr lang="zh-CN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</a:t>
              </a:r>
              <a:r>
                <a:rPr lang="zh-CN" altLang="en-US"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第一批解决方案营销五级专家</a:t>
              </a:r>
              <a:endParaRPr lang="zh-CN" altLang="en-US" sz="1100" b="1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100" b="1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【</a:t>
              </a:r>
              <a:r>
                <a:rPr lang="en-US" altLang="zh-CN" sz="1100" b="1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18:00-20:00</a:t>
              </a:r>
              <a:r>
                <a:rPr lang="zh-CN" altLang="en-US" sz="1100" b="1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】</a:t>
              </a:r>
              <a:endParaRPr lang="en-US" altLang="zh-CN"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交流晚宴</a:t>
              </a:r>
              <a:endParaRPr lang="en-US" altLang="zh-CN" sz="11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  <a:p>
              <a:pPr defTabSz="995680">
                <a:lnSpc>
                  <a:spcPct val="150000"/>
                </a:lnSpc>
                <a:defRPr/>
              </a:pP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椭圆 34"/>
            <p:cNvSpPr/>
            <p:nvPr>
              <p:custDataLst>
                <p:tags r:id="rId23"/>
              </p:custDataLst>
            </p:nvPr>
          </p:nvSpPr>
          <p:spPr>
            <a:xfrm>
              <a:off x="832750" y="2144508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24"/>
              </p:custDataLst>
            </p:nvPr>
          </p:nvSpPr>
          <p:spPr>
            <a:xfrm>
              <a:off x="832750" y="2853078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12919" y="1931657"/>
            <a:ext cx="3736443" cy="3947160"/>
            <a:chOff x="822512" y="1539922"/>
            <a:chExt cx="3588527" cy="3947160"/>
          </a:xfrm>
        </p:grpSpPr>
        <p:cxnSp>
          <p:nvCxnSpPr>
            <p:cNvPr id="40" name="直接连接符 39"/>
            <p:cNvCxnSpPr/>
            <p:nvPr>
              <p:custDataLst>
                <p:tags r:id="rId25"/>
              </p:custDataLst>
            </p:nvPr>
          </p:nvCxnSpPr>
          <p:spPr>
            <a:xfrm>
              <a:off x="870137" y="1539922"/>
              <a:ext cx="15247" cy="394716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>
              <p:custDataLst>
                <p:tags r:id="rId26"/>
              </p:custDataLst>
            </p:nvPr>
          </p:nvSpPr>
          <p:spPr>
            <a:xfrm>
              <a:off x="923062" y="1813912"/>
              <a:ext cx="3487977" cy="279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09:00-12:00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】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海外组织与人才——匹配业务，牵引人才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en-US" sz="1100" dirty="0">
                  <a:latin typeface="微软雅黑" panose="020B0503020204020204" charset="-122"/>
                  <a:ea typeface="微软雅黑" panose="020B0503020204020204" charset="-122"/>
                </a:rPr>
                <a:t>(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上</a:t>
              </a:r>
              <a:r>
                <a:rPr lang="en-US" altLang="zh-CN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)</a:t>
              </a:r>
              <a:endPara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14:00-17:30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】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100" dirty="0">
                  <a:latin typeface="微软雅黑" panose="020B0503020204020204" charset="-122"/>
                  <a:ea typeface="微软雅黑" panose="020B0503020204020204" charset="-122"/>
                </a:rPr>
                <a:t>《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海外组织与人才——匹配业务，牵引人才</a:t>
              </a:r>
              <a:r>
                <a:rPr sz="1100" dirty="0">
                  <a:latin typeface="微软雅黑" panose="020B0503020204020204" charset="-122"/>
                  <a:ea typeface="微软雅黑" panose="020B0503020204020204" charset="-122"/>
                </a:rPr>
                <a:t>》</a:t>
              </a:r>
              <a:r>
                <a:rPr lang="en-US" altLang="zh-CN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</a:t>
              </a:r>
              <a:r>
                <a:rPr lang="zh-CN" altLang="en-US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下</a:t>
              </a:r>
              <a:r>
                <a:rPr lang="en-US" altLang="zh-CN" sz="11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)</a:t>
              </a:r>
              <a:endPara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100" b="1" dirty="0">
                  <a:latin typeface="微软雅黑" panose="020B0503020204020204" charset="-122"/>
                  <a:ea typeface="微软雅黑" panose="020B0503020204020204" charset="-122"/>
                </a:rPr>
                <a:t>授课导师：刘翔</a:t>
              </a:r>
              <a:r>
                <a:rPr lang="en-US" altLang="zh-CN" sz="1100" b="1" dirty="0"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sz="11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华为公司前数字能源中国区AT成员/HRD、集团全球调配主管</a:t>
              </a:r>
              <a:endParaRPr sz="11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【</a:t>
              </a: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17:30-18:00</a:t>
              </a:r>
              <a:r>
                <a: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】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9568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 </a:t>
              </a:r>
              <a:r>
                <a:rPr kumimoji="0" lang="zh-CN" altLang="en-US" sz="11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结业仪式</a:t>
              </a:r>
              <a:endParaRPr kumimoji="0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27"/>
              </p:custDataLst>
            </p:nvPr>
          </p:nvSpPr>
          <p:spPr>
            <a:xfrm>
              <a:off x="832750" y="2018740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28"/>
              </p:custDataLst>
            </p:nvPr>
          </p:nvSpPr>
          <p:spPr>
            <a:xfrm>
              <a:off x="822512" y="2711067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29"/>
              </p:custDataLst>
            </p:nvPr>
          </p:nvSpPr>
          <p:spPr>
            <a:xfrm>
              <a:off x="830736" y="4046089"/>
              <a:ext cx="95250" cy="952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956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椭圆 1"/>
          <p:cNvSpPr/>
          <p:nvPr>
            <p:custDataLst>
              <p:tags r:id="rId30"/>
            </p:custDataLst>
          </p:nvPr>
        </p:nvSpPr>
        <p:spPr>
          <a:xfrm>
            <a:off x="4320648" y="4479199"/>
            <a:ext cx="95250" cy="952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56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9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9677" y="624755"/>
            <a:ext cx="9697814" cy="612775"/>
          </a:xfrm>
        </p:spPr>
        <p:txBody>
          <a:bodyPr>
            <a:noAutofit/>
          </a:bodyPr>
          <a:lstStyle/>
          <a:p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</a:rPr>
              <a:t>课程一：</a:t>
            </a:r>
            <a:r>
              <a:rPr sz="2600" b="1" dirty="0">
                <a:latin typeface="微软雅黑" panose="020B0503020204020204" charset="-122"/>
                <a:ea typeface="微软雅黑" panose="020B0503020204020204" charset="-122"/>
              </a:rPr>
              <a:t>《出海增收和增利，打破内卷和脱钩》</a:t>
            </a:r>
            <a:endParaRPr sz="2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3125" y="1460792"/>
            <a:ext cx="1029319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 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华为公司全球化过程没有杂音，每个人做的每件事都是从全球角度思考问题，加上充分谋划出海策略，长期持续投入，鼓励奋斗，屡战屡败，屡败屡战，坚持长期主义与必胜的信心，形成正向循环，不断自我激励，才能看到长期价值。</a:t>
            </a:r>
            <a:endParaRPr sz="1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9920" y="2359812"/>
            <a:ext cx="10536381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17370" y="2420620"/>
            <a:ext cx="4639310" cy="3728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导入：贸易壁垒与脱钩时代对中国企业的影响和应对之道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一、华为国际化成功的底层逻辑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华为进入全球市场的驱动力：走出去，活下去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2. 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华为全球市场发展的四大阶段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3.  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华为战略路径的选择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3.1 先易后难，屡战屡败，屡败屡战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3.2 先突破发展中国家，在新兴市场取得大发展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3.3 华为的市场选择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二、全球化战略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1.  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抓未来增长机会，必须把全部机会看清楚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2.  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采用BLM模型，系统性的设计全球化战略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2.1 创新焦点：出海模式的选择与创新、盈利模式创新、产品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创新、服务创新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2.2 业务设计：出海区域选择、客户选择、确立竞争优势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2.3 关键任务：建设国际化研发、销售、服务、支撑体系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3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2.3.1 创新海外产品，拓宽销售渠道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842125" y="2420620"/>
            <a:ext cx="4641850" cy="3928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2.3.2 打造品牌效应，提升产品知名度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2.3.3 制定营销策略，占领海外市场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2.3.4 建立端到端业务体系，打通全业务流程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2.3.5 顶层架构组织设计：大平台支撑全球化扩张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2.4 价值观：以客户为中心， 打造最强企业内核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3.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管理战略节奏获取与之相匹配的竞争优势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三、中国企业出海启示</a:t>
            </a:r>
            <a:endParaRPr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1.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中国企业“全球化”带来的价值？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 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中国企业出海需要的条件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3. 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中国企业全球化的典型企业和路径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4. 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中国企业全球化可能遇到的挑战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5. 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欧美市场的认知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6.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一带一路”为中国企业全球化带来的新机遇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中国+全球市场是我们的历史性机遇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</a:t>
            </a:r>
            <a:r>
              <a:rPr 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任何成功的公司都是一样的秘诀：Good People, Work a lot</a:t>
            </a:r>
            <a:endParaRPr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30000"/>
              </a:lnSpc>
              <a:buFont typeface="+mj-lt"/>
              <a:buNone/>
            </a:pPr>
            <a:r>
              <a:rPr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四、总结与答疑</a:t>
            </a:r>
            <a:endParaRPr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49920" y="2420651"/>
            <a:ext cx="13985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课程要点：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9677" y="624755"/>
            <a:ext cx="9697814" cy="612775"/>
          </a:xfrm>
        </p:spPr>
        <p:txBody>
          <a:bodyPr>
            <a:noAutofit/>
          </a:bodyPr>
          <a:lstStyle/>
          <a:p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</a:rPr>
              <a:t>课程二：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海外合规运营与风险管控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——盈利是0，合规是1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2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7265" y="1451610"/>
            <a:ext cx="10245090" cy="69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kumimoji="0" lang="en-US" sz="1400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kumimoji="0" sz="1400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恪守商业道德，遵守国际公约和当地法律，是全球化合规运营的基石，是中国企业在海外市场长期生存发展的重要保障。只有对海外当地政府、客户、行业伙伴、全体雇员负责任的商业行为，才能赢得相关利益关系人的信任与信心，为业务保驾护航。</a:t>
            </a:r>
            <a:endParaRPr kumimoji="0" sz="1400" i="0" u="none" strike="noStrike" cap="none" spc="0" normalizeH="0" baseline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9920" y="2359812"/>
            <a:ext cx="10536381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49920" y="2420651"/>
            <a:ext cx="13985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课程要点：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2239010" y="2455545"/>
            <a:ext cx="4345305" cy="4446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</a:rPr>
              <a:t>一、中国企业出海的重点风险</a:t>
            </a:r>
            <a:endParaRPr lang="zh-CN" altLang="en-US" sz="11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法律合规风险：海外法律的“漏洞”与陷阱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案例：X企业被印度没收48亿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汇率风险：让利润仍是利润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2.1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避免把挣钱项目做成亏损项目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2.2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避免外汇管制下出货没钱收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政策风险：产业政策的好坏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政治风险：保障海外经营的稳定性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4.1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双边关系对生意有何影响？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4.2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政治变化中如何独善其身？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4.3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政府更迭，如何处理商业纠纷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案例：东南亚某国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13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亿美元合同纠纷始末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交易风险：确保交易安全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6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内控风险：规范管理流程，预防潜在漏洞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6.1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外派员工管理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6.2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防止滋生腐败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案例：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X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公司拉美外派员工离奇职务侵占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3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6.3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避免山头主义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149465" y="2455545"/>
            <a:ext cx="4276725" cy="3816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宗教风险：了解宗教禁忌，避免入坑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>
              <a:lnSpc>
                <a:spcPct val="120000"/>
              </a:lnSpc>
            </a:pP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二、中国企业出海的合规要点</a:t>
            </a:r>
            <a:endParaRPr lang="zh-CN" altLang="en-US" sz="11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法律环境差别大，哪些国家要特别注意？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风险和业务冲突怎么办？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产品准入与资质合规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海外劳动法遵从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外汇管制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海外反商业贿赂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反倾销与反补贴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海外消费者权益保护与产品质量责任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不正当竞争行为与反垄断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出口管制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20000"/>
              </a:lnSpc>
              <a:buClrTx/>
              <a:buSzTx/>
              <a:buFont typeface="+mj-lt"/>
              <a:buAutoNum type="arabicPeriod"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海外知识产权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20000"/>
              </a:lnSpc>
              <a:buClrTx/>
              <a:buSzTx/>
              <a:buFont typeface="+mj-lt"/>
              <a:buNone/>
            </a:pP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三、海外商务合同签约与履行</a:t>
            </a:r>
            <a:endParaRPr lang="zh-CN" altLang="en-US" sz="11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2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合同签约前审核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2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交易对象的信用风险管控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2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关注哪些主要交易条款？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20000"/>
              </a:lnSpc>
              <a:buClrTx/>
              <a:buSzTx/>
              <a:buFont typeface="+mj-lt"/>
              <a:buNone/>
            </a:pP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合同签约后的交底与履行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20000"/>
              </a:lnSpc>
              <a:buClrTx/>
              <a:buSzTx/>
              <a:buFont typeface="+mj-lt"/>
              <a:buNone/>
            </a:pP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5.    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海外纠纷如何解决？诉讼与仲裁</a:t>
            </a:r>
            <a:endParaRPr lang="zh-CN" altLang="en-US" sz="11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9677" y="624755"/>
            <a:ext cx="9697814" cy="612775"/>
          </a:xfrm>
        </p:spPr>
        <p:txBody>
          <a:bodyPr>
            <a:noAutofit/>
          </a:bodyPr>
          <a:lstStyle/>
          <a:p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</a:rPr>
              <a:t>课程三：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海外营销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突破灯塔客户，打赢关键战役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2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9310" y="1430312"/>
            <a:ext cx="1029319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     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开拓海外市场，</a:t>
            </a:r>
            <a:r>
              <a:rPr kumimoji="0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就一定要抓住</a:t>
            </a:r>
            <a:r>
              <a:rPr kumimoji="0" 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海外</a:t>
            </a:r>
            <a:r>
              <a:rPr kumimoji="0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客户心理，挖掘、了解、满足客户真正需求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，突破灯塔客户，持续拓展大客户实现群体突破，并建立与客户的战略合作关系，企业才能在全球化营销的过程中打赢奠定格局的关键战役</a:t>
            </a:r>
            <a:r>
              <a:rPr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9920" y="2359812"/>
            <a:ext cx="10536381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1972945" y="2600311"/>
            <a:ext cx="4205605" cy="39298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一、新时期下企业的全球化经营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l">
              <a:lnSpc>
                <a:spcPct val="15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出海企业经营必须具备的7大思维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打胜仗的全球大客户经营创新增长模型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二、选择优于努力，勇敢选择全球价值区域和市场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分析竞争态势，看清市场形势是选择的基础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如何正确选择价值区域和细分市场？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客户选择：优质资源向价值客户倾斜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客户战略和痛点分析：洞悉潜在机会点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制定市场空间和大客户作战沙盘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三、让客户关系成为第一生产力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lvl="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谁是我们的价值大客户？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644641" y="2546026"/>
            <a:ext cx="4608426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>
              <a:lnSpc>
                <a:spcPct val="150000"/>
              </a:lnSpc>
              <a:buFont typeface="+mj-lt"/>
              <a:buNone/>
              <a:defRPr/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2.  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如何识别关键客户？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lnSpc>
                <a:spcPct val="150000"/>
              </a:lnSpc>
              <a:buFont typeface="+mj-lt"/>
              <a:buNone/>
              <a:defRPr/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3.  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如何衡量客户关系的好坏？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lnSpc>
                <a:spcPct val="150000"/>
              </a:lnSpc>
              <a:buFont typeface="+mj-lt"/>
              <a:buNone/>
              <a:defRPr/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4.  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如何制定大客户关系目标？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lnSpc>
                <a:spcPct val="150000"/>
              </a:lnSpc>
              <a:buFont typeface="+mj-lt"/>
              <a:buNone/>
              <a:defRPr/>
            </a:pP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5.  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拓展大客户关系的</a:t>
            </a:r>
            <a:r>
              <a:rPr lang="en-US" altLang="zh-CN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种武器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四、升级打法，用未来的打法打现在的战争</a:t>
            </a:r>
            <a:endParaRPr lang="en-US" altLang="zh-CN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为什么需要差异化的解决方案销售？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如何进行线索拓展和机会点管理？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如何进行客户化解决方案设计和价值呈现？</a:t>
            </a:r>
            <a:endParaRPr lang="zh-CN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如何设计可持续的盈利模式？</a:t>
            </a:r>
            <a:endParaRPr lang="en-US" altLang="zh-CN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集公司之力突破灯塔大客户，从0-1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精心策划，打赢奠定格局的关键战役，从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1-N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五、总结：</a:t>
            </a:r>
            <a:r>
              <a:rPr lang="zh-CN" altLang="en-US" sz="12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下一步行动和计划</a:t>
            </a:r>
            <a:endParaRPr lang="en-US" altLang="zh-CN" sz="12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49920" y="2420651"/>
            <a:ext cx="13985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课程要点：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399677" y="624755"/>
            <a:ext cx="9697814" cy="612775"/>
          </a:xfrm>
        </p:spPr>
        <p:txBody>
          <a:bodyPr>
            <a:noAutofit/>
          </a:bodyPr>
          <a:lstStyle/>
          <a:p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</a:rPr>
              <a:t>课程四：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</a:rPr>
              <a:t>海外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组织与人才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匹配业务，牵引人才</a:t>
            </a:r>
            <a:r>
              <a:rPr lang="en-US" altLang="zh-CN" sz="2600" b="1" dirty="0"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zh-CN" altLang="en-US" sz="2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0405" y="1436370"/>
            <a:ext cx="109137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1400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kumimoji="0" sz="1400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华为海外组织搭建最基本的原则就是：贴近客户、沿着业务流程、利于提升效率与降低成本；华为几乎将其所有的高层管理者“驱逐”到海外去开拓海外市场，让机会牵引人才，人才牵引技术，技术牵引产品，产品牵引更大的机会</a:t>
            </a:r>
            <a:r>
              <a:rPr kumimoji="0" lang="zh-CN" sz="1400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0" sz="1400" i="0" u="none" strike="noStrike" cap="none" spc="0" normalizeH="0" baseline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9920" y="2359812"/>
            <a:ext cx="10536381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49920" y="2420651"/>
            <a:ext cx="13985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课程要点：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16430" y="2420620"/>
            <a:ext cx="4258945" cy="4170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4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华为全球组织发展历程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华为全球组织发展现状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华为匹配业务的组织发展历程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营销服海外体系建设基本思路和理念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从权力中心到资源能力中心——海外地区部组织定位和发展演变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从班长的战争到合同代表处审结——海外代表处组织定位和发展演变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40000"/>
              </a:lnSpc>
              <a:buClrTx/>
              <a:buSzTx/>
              <a:buFont typeface="+mj-lt"/>
              <a:buNone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案例：典型海外代表处组织架构剖析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>
              <a:lnSpc>
                <a:spcPct val="14000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二、海外一线作战阵型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在听得到炮火的地方指挥——海外一线作战体系建设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铁三角运作——项目团队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lvl="0" indent="-342900" algn="l">
              <a:lnSpc>
                <a:spcPct val="140000"/>
              </a:lnSpc>
              <a:buClrTx/>
              <a:buSzTx/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重装旅运作——全球和区域资源中心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algn="l">
              <a:lnSpc>
                <a:spcPct val="140000"/>
              </a:lnSpc>
              <a:buClrTx/>
              <a:buSzTx/>
              <a:buFont typeface="+mj-lt"/>
              <a:buNone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案例：海外重大销售项目团队运作  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741795" y="2420620"/>
            <a:ext cx="5758815" cy="4244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l">
              <a:lnSpc>
                <a:spcPct val="140000"/>
              </a:lnSpc>
              <a:buClrTx/>
              <a:buSzTx/>
              <a:buFont typeface="+mj-lt"/>
              <a:buNone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三、海外平台建设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海外地区部和代表处建设地点规划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海外代表处支撑平台建设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40000"/>
              </a:lnSpc>
              <a:buClrTx/>
              <a:buSzTx/>
              <a:buFont typeface="+mj-lt"/>
              <a:buNone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四、海外干部和人才队伍建设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当地本地化和母国人力外派——海外人才结构规划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从上甘岭选拔将军——海外干部管理机制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如何让中方员工出得去、干得好、回得来——外派员工管理机制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如何让本地严工发挥作用——本地员工招聘和使用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跨文化团队组织人力管理/氛围建设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>
              <a:lnSpc>
                <a:spcPct val="140000"/>
              </a:lnSpc>
              <a:buClrTx/>
              <a:buSzTx/>
              <a:buFont typeface="+mj-lt"/>
              <a:buNone/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五、外派员工激励和保障</a:t>
            </a:r>
            <a:endParaRPr lang="zh-CN" altLang="en-US" sz="1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华为员工整体薪酬激励理念/框架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外派员工薪酬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外派员工补助和津贴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外派员工奖金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lvl="0" indent="-342900">
              <a:lnSpc>
                <a:spcPct val="140000"/>
              </a:lnSpc>
              <a:buFont typeface="+mj-lt"/>
              <a:buAutoNum type="arabicPeriod"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外派员工保障计划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PA" val="v3.0.1"/>
</p:tagLst>
</file>

<file path=ppt/tags/tag114.xml><?xml version="1.0" encoding="utf-8"?>
<p:tagLst xmlns:p="http://schemas.openxmlformats.org/presentationml/2006/main">
  <p:tag name="PA" val="v3.0.1"/>
</p:tagLst>
</file>

<file path=ppt/tags/tag115.xml><?xml version="1.0" encoding="utf-8"?>
<p:tagLst xmlns:p="http://schemas.openxmlformats.org/presentationml/2006/main">
  <p:tag name="KSO_WM_UNIT_TABLE_BEAUTIFY" val="smartTable{2c1d7a90-c172-42bb-863e-f6681656d6ac}"/>
</p:tagLst>
</file>

<file path=ppt/tags/tag116.xml><?xml version="1.0" encoding="utf-8"?>
<p:tagLst xmlns:p="http://schemas.openxmlformats.org/presentationml/2006/main">
  <p:tag name="RESOURCE_RECORD_KEY" val="{&quot;70&quot;:[3312153,3320033]}"/>
  <p:tag name="COMMONDATA" val="eyJoZGlkIjoiNGUxMjJkNWJiZDA1NGUwN2I5NGExOWEwYTMyMzE0NmUifQ=="/>
  <p:tag name="commondata" val="eyJoZGlkIjoiOGIwMTlhMWJiMjliZjYzYjdlYWU4NDRlNDQyNjAxMTQ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73_4*l_h_i*1_1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73_4*l_h_i*1_2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073_4*l_h_i*1_4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073_4*l_h_i*1_3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28073_4*l_i*1_1"/>
  <p:tag name="KSO_WM_TEMPLATE_CATEGORY" val="diagram"/>
  <p:tag name="KSO_WM_TEMPLATE_INDEX" val="202280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28073_4*l_i*1_3"/>
  <p:tag name="KSO_WM_TEMPLATE_CATEGORY" val="diagram"/>
  <p:tag name="KSO_WM_TEMPLATE_INDEX" val="2022807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73_4*l_h_a*1_1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73_4*l_h_a*1_3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4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73_4*l_h_f*1_1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073_4*l_h_a*1_2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4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73_4*l_h_f*1_2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8073_4*l_h_a*1_4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4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073_4*l_h_f*1_4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；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73_4*l_h_f*1_3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自定义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4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4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6718</Words>
  <Application>WPS 演示</Application>
  <PresentationFormat>宽屏</PresentationFormat>
  <Paragraphs>1098</Paragraphs>
  <Slides>14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微软雅黑 Light</vt:lpstr>
      <vt:lpstr>华文细黑</vt:lpstr>
      <vt:lpstr>黑体</vt:lpstr>
      <vt:lpstr>微软雅黑</vt:lpstr>
      <vt:lpstr>Calibri</vt:lpstr>
      <vt:lpstr>等线</vt:lpstr>
      <vt:lpstr>MiSans</vt:lpstr>
      <vt:lpstr>思源黑体 CN Bold</vt:lpstr>
      <vt:lpstr>思源黑体 CN Light</vt:lpstr>
      <vt:lpstr>Arial</vt:lpstr>
      <vt:lpstr>Times New Roman</vt:lpstr>
      <vt:lpstr>Arial Unicode MS</vt:lpstr>
      <vt:lpstr>等线 Light</vt:lpstr>
      <vt:lpstr>2_Office 主题​​</vt:lpstr>
      <vt:lpstr>1_Office 主题​​</vt:lpstr>
      <vt:lpstr>3_Office 主题​​</vt:lpstr>
      <vt:lpstr>PowerPoint 演示文稿</vt:lpstr>
      <vt:lpstr>课程背景</vt:lpstr>
      <vt:lpstr>课程逻辑</vt:lpstr>
      <vt:lpstr>PowerPoint 演示文稿</vt:lpstr>
      <vt:lpstr>PowerPoint 演示文稿</vt:lpstr>
      <vt:lpstr>课程一：《出海增收和增利，打破内卷和脱钩》</vt:lpstr>
      <vt:lpstr>课程二：《海外合规运营与风险管控——盈利是0，合规是1》</vt:lpstr>
      <vt:lpstr>课程三：《海外营销——突破灯塔客户，打赢关键战役》</vt:lpstr>
      <vt:lpstr>课程四：《海外组织与人才——匹配业务，牵引人才》</vt:lpstr>
      <vt:lpstr>导师团队</vt:lpstr>
      <vt:lpstr>报名事项</vt:lpstr>
      <vt:lpstr>2024年华营课排期表</vt:lpstr>
      <vt:lpstr>关于华营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乔楠</dc:creator>
  <cp:lastModifiedBy>冰冰⊙▽⊙＊</cp:lastModifiedBy>
  <cp:revision>296</cp:revision>
  <dcterms:created xsi:type="dcterms:W3CDTF">2024-06-17T10:34:00Z</dcterms:created>
  <dcterms:modified xsi:type="dcterms:W3CDTF">2024-06-25T09:03:16Z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58CBCC975E064045B017E369C50F3200_13</vt:lpwstr>
  </property>
</Properties>
</file>