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60" r:id="rId5"/>
    <p:sldId id="259" r:id="rId6"/>
    <p:sldId id="269" r:id="rId7"/>
    <p:sldId id="263" r:id="rId8"/>
    <p:sldId id="264" r:id="rId9"/>
    <p:sldId id="270" r:id="rId10"/>
    <p:sldId id="271" r:id="rId11"/>
    <p:sldId id="265" r:id="rId12"/>
    <p:sldId id="266" r:id="rId13"/>
    <p:sldId id="273" r:id="rId14"/>
    <p:sldId id="272" r:id="rId15"/>
    <p:sldId id="274" r:id="rId16"/>
    <p:sldId id="262" r:id="rId17"/>
    <p:sldId id="275" r:id="rId18"/>
    <p:sldId id="276" r:id="rId19"/>
    <p:sldId id="267" r:id="rId20"/>
    <p:sldId id="277" r:id="rId21"/>
    <p:sldId id="268" r:id="rId22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4A30"/>
    <a:srgbClr val="FFFDF7"/>
    <a:srgbClr val="997F4C"/>
    <a:srgbClr val="FFFCF3"/>
    <a:srgbClr val="B7A889"/>
    <a:srgbClr val="FFFDEB"/>
    <a:srgbClr val="FFF9EB"/>
    <a:srgbClr val="FAFADB"/>
    <a:srgbClr val="F6F3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-1896" y="-942"/>
      </p:cViewPr>
      <p:guideLst>
        <p:guide orient="horz" pos="2160"/>
        <p:guide pos="3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tags" Target="tags/tag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合 46"/>
          <p:cNvGrpSpPr/>
          <p:nvPr userDrawn="1"/>
        </p:nvGrpSpPr>
        <p:grpSpPr>
          <a:xfrm>
            <a:off x="5080" y="-15875"/>
            <a:ext cx="12181840" cy="6889750"/>
            <a:chOff x="8" y="-25"/>
            <a:chExt cx="19184" cy="10850"/>
          </a:xfrm>
        </p:grpSpPr>
        <p:sp>
          <p:nvSpPr>
            <p:cNvPr id="8" name="矩形 7"/>
            <p:cNvSpPr/>
            <p:nvPr/>
          </p:nvSpPr>
          <p:spPr>
            <a:xfrm>
              <a:off x="8" y="-25"/>
              <a:ext cx="19184" cy="10850"/>
            </a:xfrm>
            <a:prstGeom prst="rect">
              <a:avLst/>
            </a:prstGeom>
            <a:solidFill>
              <a:srgbClr val="FFFD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aphicFrame>
          <p:nvGraphicFramePr>
            <p:cNvPr id="7" name="对象 6"/>
            <p:cNvGraphicFramePr/>
            <p:nvPr/>
          </p:nvGraphicFramePr>
          <p:xfrm>
            <a:off x="8" y="8801"/>
            <a:ext cx="19183" cy="20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3" name="" r:id="rId2" imgW="23799800" imgH="2755900" progId="Photoshop.Image.14">
                    <p:embed/>
                  </p:oleObj>
                </mc:Choice>
                <mc:Fallback>
                  <p:oleObj name="" r:id="rId2" imgW="23799800" imgH="2755900" progId="Photoshop.Image.14">
                    <p:embed/>
                    <p:pic>
                      <p:nvPicPr>
                        <p:cNvPr id="0" name="图片 9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8" y="8801"/>
                          <a:ext cx="19183" cy="202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9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99a7125d691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15875" y="-20955"/>
            <a:ext cx="12223750" cy="687895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5238569" y="3196590"/>
            <a:ext cx="1378131" cy="2177730"/>
            <a:chOff x="12657" y="785"/>
            <a:chExt cx="3423" cy="5405"/>
          </a:xfrm>
        </p:grpSpPr>
        <p:grpSp>
          <p:nvGrpSpPr>
            <p:cNvPr id="6" name="组合 5"/>
            <p:cNvGrpSpPr/>
            <p:nvPr/>
          </p:nvGrpSpPr>
          <p:grpSpPr>
            <a:xfrm>
              <a:off x="12657" y="785"/>
              <a:ext cx="3423" cy="5342"/>
              <a:chOff x="13175" y="1165"/>
              <a:chExt cx="3995" cy="6234"/>
            </a:xfrm>
          </p:grpSpPr>
          <p:pic>
            <p:nvPicPr>
              <p:cNvPr id="14" name="图片 13" descr="未标题-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175" y="1165"/>
                <a:ext cx="3995" cy="6234"/>
              </a:xfrm>
              <a:prstGeom prst="rect">
                <a:avLst/>
              </a:prstGeom>
            </p:spPr>
          </p:pic>
          <p:pic>
            <p:nvPicPr>
              <p:cNvPr id="22" name="图片 21" descr="未标题-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808" y="6010"/>
                <a:ext cx="521" cy="1160"/>
              </a:xfrm>
              <a:prstGeom prst="rect">
                <a:avLst/>
              </a:prstGeom>
            </p:spPr>
          </p:pic>
        </p:grpSp>
        <p:grpSp>
          <p:nvGrpSpPr>
            <p:cNvPr id="5" name="组合 4"/>
            <p:cNvGrpSpPr/>
            <p:nvPr/>
          </p:nvGrpSpPr>
          <p:grpSpPr>
            <a:xfrm>
              <a:off x="12972" y="1806"/>
              <a:ext cx="2916" cy="4384"/>
              <a:chOff x="12028" y="1708"/>
              <a:chExt cx="4248" cy="5494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14096" y="1708"/>
                <a:ext cx="2174" cy="0"/>
              </a:xfrm>
              <a:prstGeom prst="line">
                <a:avLst/>
              </a:prstGeom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 flipH="1" flipV="1">
                <a:off x="16270" y="1708"/>
                <a:ext cx="7" cy="5494"/>
              </a:xfrm>
              <a:prstGeom prst="line">
                <a:avLst/>
              </a:prstGeom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>
                <a:off x="12028" y="7192"/>
                <a:ext cx="4242" cy="0"/>
              </a:xfrm>
              <a:prstGeom prst="line">
                <a:avLst/>
              </a:prstGeom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 flipV="1">
                <a:off x="12028" y="5116"/>
                <a:ext cx="0" cy="2069"/>
              </a:xfrm>
              <a:prstGeom prst="line">
                <a:avLst/>
              </a:prstGeom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文本框 34"/>
          <p:cNvSpPr txBox="1"/>
          <p:nvPr/>
        </p:nvSpPr>
        <p:spPr>
          <a:xfrm>
            <a:off x="3327871" y="1908562"/>
            <a:ext cx="51090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/>
              <a:t>鬼 谷 子 纵 横 文 化 院</a:t>
            </a:r>
            <a:endParaRPr lang="zh-CN" altLang="en-US" sz="4000" b="1" dirty="0"/>
          </a:p>
        </p:txBody>
      </p:sp>
      <p:sp>
        <p:nvSpPr>
          <p:cNvPr id="36" name="矩形 35"/>
          <p:cNvSpPr/>
          <p:nvPr/>
        </p:nvSpPr>
        <p:spPr>
          <a:xfrm>
            <a:off x="2407640" y="1795145"/>
            <a:ext cx="6767178" cy="934720"/>
          </a:xfrm>
          <a:prstGeom prst="rect">
            <a:avLst/>
          </a:prstGeom>
          <a:noFill/>
          <a:ln>
            <a:solidFill>
              <a:srgbClr val="B7A88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0" name="图片 49" descr="5a094962eca1e"/>
          <p:cNvPicPr>
            <a:picLocks noChangeAspect="1"/>
          </p:cNvPicPr>
          <p:nvPr/>
        </p:nvPicPr>
        <p:blipFill>
          <a:blip r:embed="rId4"/>
          <a:srcRect b="3062"/>
          <a:stretch>
            <a:fillRect/>
          </a:stretch>
        </p:blipFill>
        <p:spPr>
          <a:xfrm>
            <a:off x="-15875" y="3196590"/>
            <a:ext cx="3770630" cy="3655695"/>
          </a:xfrm>
          <a:prstGeom prst="rect">
            <a:avLst/>
          </a:prstGeom>
        </p:spPr>
      </p:pic>
      <p:pic>
        <p:nvPicPr>
          <p:cNvPr id="51" name="图片 50" descr="5a094962eca1e"/>
          <p:cNvPicPr>
            <a:picLocks noChangeAspect="1"/>
          </p:cNvPicPr>
          <p:nvPr/>
        </p:nvPicPr>
        <p:blipFill>
          <a:blip r:embed="rId4"/>
          <a:srcRect l="35134" t="35130" b="3062"/>
          <a:stretch>
            <a:fillRect/>
          </a:stretch>
        </p:blipFill>
        <p:spPr>
          <a:xfrm flipH="1">
            <a:off x="10236200" y="72390"/>
            <a:ext cx="1971675" cy="1878965"/>
          </a:xfrm>
          <a:prstGeom prst="rect">
            <a:avLst/>
          </a:prstGeom>
        </p:spPr>
      </p:pic>
      <p:sp>
        <p:nvSpPr>
          <p:cNvPr id="55" name="矩形 54"/>
          <p:cNvSpPr/>
          <p:nvPr/>
        </p:nvSpPr>
        <p:spPr>
          <a:xfrm>
            <a:off x="2477490" y="1863725"/>
            <a:ext cx="6767178" cy="934720"/>
          </a:xfrm>
          <a:prstGeom prst="rect">
            <a:avLst/>
          </a:prstGeom>
          <a:noFill/>
          <a:ln>
            <a:solidFill>
              <a:srgbClr val="B7A88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014476" y="4198008"/>
            <a:ext cx="100061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2022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51510" y="338455"/>
            <a:ext cx="4065905" cy="838835"/>
            <a:chOff x="1026" y="533"/>
            <a:chExt cx="6403" cy="1321"/>
          </a:xfrm>
        </p:grpSpPr>
        <p:pic>
          <p:nvPicPr>
            <p:cNvPr id="3" name="图片 2" descr="鬼谷先师logo副本"/>
            <p:cNvPicPr>
              <a:picLocks noChangeAspect="1"/>
            </p:cNvPicPr>
            <p:nvPr/>
          </p:nvPicPr>
          <p:blipFill>
            <a:blip r:embed="rId5"/>
            <a:srcRect b="21788"/>
            <a:stretch>
              <a:fillRect/>
            </a:stretch>
          </p:blipFill>
          <p:spPr>
            <a:xfrm>
              <a:off x="1026" y="533"/>
              <a:ext cx="1660" cy="1321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2566" y="822"/>
              <a:ext cx="4863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dirty="0" smtClean="0">
                  <a:latin typeface="方正粗倩简体" panose="03000509000000000000" charset="-122"/>
                  <a:ea typeface="方正粗倩简体" panose="03000509000000000000" charset="-122"/>
                  <a:cs typeface="方正粗倩简体" panose="03000509000000000000" charset="-122"/>
                </a:rPr>
                <a:t>鬼谷子纵横文化院</a:t>
              </a:r>
              <a:endParaRPr lang="zh-CN" altLang="en-US" sz="2400" dirty="0" smtClean="0">
                <a:latin typeface="方正粗倩简体" panose="03000509000000000000" charset="-122"/>
                <a:ea typeface="方正粗倩简体" panose="03000509000000000000" charset="-122"/>
                <a:cs typeface="方正粗倩简体" panose="03000509000000000000" charset="-122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578475" y="2005330"/>
            <a:ext cx="763905" cy="782955"/>
          </a:xfrm>
          <a:prstGeom prst="rect">
            <a:avLst/>
          </a:prstGeom>
          <a:solidFill>
            <a:srgbClr val="FFFCF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699770" y="1402715"/>
            <a:ext cx="109601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/>
              <a:t>第一讲：毛泽东决策</a:t>
            </a:r>
            <a:r>
              <a:rPr lang="zh-CN" altLang="en-US" sz="2000" b="1" dirty="0" smtClean="0"/>
              <a:t>智慧                     </a:t>
            </a:r>
            <a:endParaRPr lang="en-US" altLang="zh-CN" sz="2000" b="1" dirty="0" smtClean="0"/>
          </a:p>
          <a:p>
            <a:pPr>
              <a:lnSpc>
                <a:spcPct val="150000"/>
              </a:lnSpc>
            </a:pPr>
            <a:r>
              <a:rPr lang="zh-CN" altLang="en-US" sz="2000" dirty="0" smtClean="0"/>
              <a:t>     毛泽东</a:t>
            </a:r>
            <a:r>
              <a:rPr lang="zh-CN" altLang="en-US" sz="2000" dirty="0"/>
              <a:t>领袖战略路线决策智慧。</a:t>
            </a:r>
            <a:br>
              <a:rPr lang="zh-CN" altLang="en-US" sz="2000" dirty="0"/>
            </a:br>
            <a:r>
              <a:rPr lang="zh-CN" altLang="en-US" sz="2000" b="1" dirty="0" smtClean="0"/>
              <a:t>第二</a:t>
            </a:r>
            <a:r>
              <a:rPr lang="zh-CN" altLang="en-US" sz="2000" b="1" dirty="0"/>
              <a:t>讲：决策者九大修养</a:t>
            </a:r>
            <a:br>
              <a:rPr lang="zh-CN" altLang="en-US" sz="2000" dirty="0"/>
            </a:br>
            <a:r>
              <a:rPr lang="zh-CN" altLang="en-US" sz="2000" dirty="0" smtClean="0"/>
              <a:t>      一</a:t>
            </a:r>
            <a:r>
              <a:rPr lang="zh-CN" altLang="en-US" sz="2000" dirty="0"/>
              <a:t>名卓有成效的管理者，必定是一个能力全面发展的领导者，他不仅具备敏锐的洞察力、科学的统筹力，还要具备超强的决策力、坚决决的执行力以及灵活的应变力。决策者只有提高了这些基本的能力和素质，才能使自己成为强大的市场竞争者，成为卓有成效的领导者。</a:t>
            </a:r>
            <a:br>
              <a:rPr lang="zh-CN" altLang="en-US" sz="2000" dirty="0"/>
            </a:br>
            <a:r>
              <a:rPr lang="zh-CN" altLang="en-US" sz="2000" b="1" dirty="0" smtClean="0"/>
              <a:t>第三</a:t>
            </a:r>
            <a:r>
              <a:rPr lang="zh-CN" altLang="en-US" sz="2000" b="1" dirty="0"/>
              <a:t>讲：决策底线把控</a:t>
            </a:r>
            <a:br>
              <a:rPr lang="zh-CN" altLang="en-US" sz="2000" dirty="0"/>
            </a:br>
            <a:r>
              <a:rPr lang="zh-CN" altLang="en-US" sz="2000" dirty="0" smtClean="0"/>
              <a:t>作为</a:t>
            </a:r>
            <a:r>
              <a:rPr lang="zh-CN" altLang="en-US" sz="2000" dirty="0"/>
              <a:t>个人，做事手段的合理性尤其需要考虑。利益的调和，对正道的坚持，以及基本的情理，如果能考虑到周全，均有顾及，那么将是目标与过程完美结合的决断</a:t>
            </a:r>
            <a:r>
              <a:rPr lang="zh-CN" altLang="en-US" sz="2000" dirty="0" smtClean="0"/>
              <a:t>。</a:t>
            </a:r>
            <a:endParaRPr lang="zh-CN" altLang="en-US" sz="2000" dirty="0">
              <a:solidFill>
                <a:srgbClr val="5D4A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 descr="765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5" y="5419725"/>
            <a:ext cx="1554480" cy="1461135"/>
          </a:xfrm>
          <a:prstGeom prst="rect">
            <a:avLst/>
          </a:prstGeom>
        </p:spPr>
      </p:pic>
      <p:cxnSp>
        <p:nvCxnSpPr>
          <p:cNvPr id="23" name="直接连接符 22"/>
          <p:cNvCxnSpPr/>
          <p:nvPr/>
        </p:nvCxnSpPr>
        <p:spPr>
          <a:xfrm>
            <a:off x="636270" y="1018540"/>
            <a:ext cx="2369165" cy="0"/>
          </a:xfrm>
          <a:prstGeom prst="line">
            <a:avLst/>
          </a:prstGeom>
          <a:ln w="9525">
            <a:solidFill>
              <a:srgbClr val="5D4A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4"/>
          <p:cNvSpPr txBox="1"/>
          <p:nvPr/>
        </p:nvSpPr>
        <p:spPr>
          <a:xfrm>
            <a:off x="575945" y="582930"/>
            <a:ext cx="2492990" cy="70788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000" b="1" dirty="0">
                <a:solidFill>
                  <a:srgbClr val="5D4A30"/>
                </a:solidFill>
                <a:latin typeface="方正黑体简体" panose="02010601030101010101" charset="-122"/>
                <a:ea typeface="方正黑体简体" panose="02010601030101010101" charset="-122"/>
              </a:rPr>
              <a:t>《</a:t>
            </a:r>
            <a:r>
              <a:rPr lang="zh-CN" altLang="en-US" sz="2000" b="1" dirty="0">
                <a:solidFill>
                  <a:srgbClr val="5D4A30"/>
                </a:solidFill>
                <a:latin typeface="方正黑体简体" panose="02010601030101010101" charset="-122"/>
                <a:ea typeface="方正黑体简体" panose="02010601030101010101" charset="-122"/>
              </a:rPr>
              <a:t>鬼谷子决策智慧</a:t>
            </a:r>
            <a:r>
              <a:rPr lang="en-US" altLang="zh-CN" sz="2000" b="1" dirty="0">
                <a:solidFill>
                  <a:srgbClr val="5D4A30"/>
                </a:solidFill>
                <a:latin typeface="方正黑体简体" panose="02010601030101010101" charset="-122"/>
                <a:ea typeface="方正黑体简体" panose="02010601030101010101" charset="-122"/>
              </a:rPr>
              <a:t>》</a:t>
            </a:r>
            <a:endParaRPr lang="zh-CN" altLang="en-US" sz="2000" b="1" dirty="0">
              <a:solidFill>
                <a:srgbClr val="5D4A30"/>
              </a:solidFill>
              <a:latin typeface="方正黑体简体" panose="02010601030101010101" charset="-122"/>
              <a:ea typeface="方正黑体简体" panose="02010601030101010101" charset="-122"/>
            </a:endParaRPr>
          </a:p>
          <a:p>
            <a:endParaRPr lang="zh-CN" altLang="en-US" sz="2000" b="1" dirty="0">
              <a:solidFill>
                <a:srgbClr val="5D4A30"/>
              </a:solidFill>
              <a:latin typeface="方正黑体简体" panose="02010601030101010101" charset="-122"/>
              <a:ea typeface="方正黑体简体" panose="0201060103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699770" y="970915"/>
            <a:ext cx="10960100" cy="5574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/>
              <a:t>第四</a:t>
            </a:r>
            <a:r>
              <a:rPr lang="zh-CN" altLang="en-US" sz="2000" b="1" dirty="0"/>
              <a:t>讲：决策的类型</a:t>
            </a:r>
            <a:br>
              <a:rPr lang="zh-CN" altLang="en-US" sz="2000" dirty="0"/>
            </a:br>
            <a:r>
              <a:rPr lang="zh-CN" altLang="en-US" sz="2000" dirty="0" smtClean="0"/>
              <a:t>根据</a:t>
            </a:r>
            <a:r>
              <a:rPr lang="zh-CN" altLang="en-US" sz="2000" dirty="0"/>
              <a:t>不同的决策方式，我们把决策分类，根据不同的情况选择适合自己的决策类型。</a:t>
            </a:r>
            <a:br>
              <a:rPr lang="zh-CN" altLang="en-US" sz="2000" dirty="0"/>
            </a:br>
            <a:r>
              <a:rPr lang="zh-CN" altLang="en-US" sz="2000" b="1" dirty="0" smtClean="0"/>
              <a:t>第五</a:t>
            </a:r>
            <a:r>
              <a:rPr lang="zh-CN" altLang="en-US" sz="2000" b="1" dirty="0"/>
              <a:t>讲：决策的原则</a:t>
            </a:r>
            <a:br>
              <a:rPr lang="zh-CN" altLang="en-US" sz="2000" dirty="0"/>
            </a:br>
            <a:r>
              <a:rPr lang="zh-CN" altLang="en-US" sz="2000" dirty="0" smtClean="0"/>
              <a:t>做</a:t>
            </a:r>
            <a:r>
              <a:rPr lang="zh-CN" altLang="en-US" sz="2000" dirty="0"/>
              <a:t>决策之前，要先明确决策两大原则，原则确定才能保证路线不偏离。</a:t>
            </a:r>
            <a:br>
              <a:rPr lang="zh-CN" altLang="en-US" sz="2000" dirty="0"/>
            </a:br>
            <a:r>
              <a:rPr lang="zh-CN" altLang="en-US" sz="2000" b="1" dirty="0" smtClean="0"/>
              <a:t>第六</a:t>
            </a:r>
            <a:r>
              <a:rPr lang="zh-CN" altLang="en-US" sz="2000" b="1" dirty="0"/>
              <a:t>讲：决策七大流程</a:t>
            </a:r>
            <a:br>
              <a:rPr lang="zh-CN" altLang="en-US" sz="2000" dirty="0"/>
            </a:br>
            <a:r>
              <a:rPr lang="zh-CN" altLang="en-US" sz="2000" dirty="0" smtClean="0"/>
              <a:t>一旦</a:t>
            </a:r>
            <a:r>
              <a:rPr lang="zh-CN" altLang="en-US" sz="2000" dirty="0"/>
              <a:t>确定了自己所遇到的问题属于哪一类型之后，决策过程就自动开始了。但问题是，你怎么开始设计决策的步骤呢</a:t>
            </a:r>
            <a:r>
              <a:rPr lang="en-US" altLang="zh-CN" sz="2000" dirty="0"/>
              <a:t>?</a:t>
            </a:r>
            <a:br>
              <a:rPr lang="zh-CN" altLang="en-US" sz="2000" dirty="0"/>
            </a:br>
            <a:r>
              <a:rPr lang="zh-CN" altLang="en-US" sz="2000" b="1" dirty="0" smtClean="0"/>
              <a:t>第七</a:t>
            </a:r>
            <a:r>
              <a:rPr lang="zh-CN" altLang="en-US" sz="2000" b="1" dirty="0"/>
              <a:t>讲：决策机构设置</a:t>
            </a:r>
            <a:br>
              <a:rPr lang="zh-CN" altLang="en-US" sz="2000" dirty="0"/>
            </a:br>
            <a:r>
              <a:rPr lang="zh-CN" altLang="en-US" sz="2000" dirty="0" smtClean="0"/>
              <a:t>专业</a:t>
            </a:r>
            <a:r>
              <a:rPr lang="zh-CN" altLang="en-US" sz="2000" dirty="0"/>
              <a:t>的决策机构能发挥专业，全面，高效的决策质量，如何设置决策机构影响了一个决策的性质。</a:t>
            </a:r>
            <a:br>
              <a:rPr lang="zh-CN" altLang="en-US" sz="2000" dirty="0"/>
            </a:br>
            <a:r>
              <a:rPr lang="zh-CN" altLang="en-US" sz="2000" b="1" dirty="0" smtClean="0"/>
              <a:t>第八</a:t>
            </a:r>
            <a:r>
              <a:rPr lang="zh-CN" altLang="en-US" sz="2000" b="1" dirty="0"/>
              <a:t>讲：智慧产生方式</a:t>
            </a:r>
            <a:br>
              <a:rPr lang="zh-CN" altLang="en-US" sz="2000" dirty="0"/>
            </a:br>
            <a:r>
              <a:rPr lang="zh-CN" altLang="en-US" sz="2000" dirty="0" smtClean="0"/>
              <a:t>开会</a:t>
            </a:r>
            <a:r>
              <a:rPr lang="zh-CN" altLang="en-US" sz="2000" dirty="0"/>
              <a:t>决策的不同方式、环境决定了智慧的质量，从个人智慧到群体智慧，根据不同需要条件选择不同的方式</a:t>
            </a:r>
            <a:r>
              <a:rPr lang="zh-CN" altLang="en-US" sz="2000" dirty="0" smtClean="0"/>
              <a:t>。</a:t>
            </a:r>
            <a:endParaRPr lang="zh-CN" altLang="en-US" sz="2000" dirty="0">
              <a:solidFill>
                <a:srgbClr val="5D4A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 descr="765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5" y="5419725"/>
            <a:ext cx="1554480" cy="1461135"/>
          </a:xfrm>
          <a:prstGeom prst="rect">
            <a:avLst/>
          </a:prstGeom>
        </p:spPr>
      </p:pic>
      <p:cxnSp>
        <p:nvCxnSpPr>
          <p:cNvPr id="23" name="直接连接符 22"/>
          <p:cNvCxnSpPr/>
          <p:nvPr/>
        </p:nvCxnSpPr>
        <p:spPr>
          <a:xfrm>
            <a:off x="636270" y="1018540"/>
            <a:ext cx="2369165" cy="0"/>
          </a:xfrm>
          <a:prstGeom prst="line">
            <a:avLst/>
          </a:prstGeom>
          <a:ln w="9525">
            <a:solidFill>
              <a:srgbClr val="5D4A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4"/>
          <p:cNvSpPr txBox="1"/>
          <p:nvPr/>
        </p:nvSpPr>
        <p:spPr>
          <a:xfrm>
            <a:off x="575945" y="582930"/>
            <a:ext cx="2492990" cy="70788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000" b="1" dirty="0">
                <a:solidFill>
                  <a:srgbClr val="5D4A30"/>
                </a:solidFill>
                <a:latin typeface="方正黑体简体" panose="02010601030101010101" charset="-122"/>
                <a:ea typeface="方正黑体简体" panose="02010601030101010101" charset="-122"/>
              </a:rPr>
              <a:t>《</a:t>
            </a:r>
            <a:r>
              <a:rPr lang="zh-CN" altLang="en-US" sz="2000" b="1" dirty="0">
                <a:solidFill>
                  <a:srgbClr val="5D4A30"/>
                </a:solidFill>
                <a:latin typeface="方正黑体简体" panose="02010601030101010101" charset="-122"/>
                <a:ea typeface="方正黑体简体" panose="02010601030101010101" charset="-122"/>
              </a:rPr>
              <a:t>鬼谷子决策智慧</a:t>
            </a:r>
            <a:r>
              <a:rPr lang="en-US" altLang="zh-CN" sz="2000" b="1" dirty="0">
                <a:solidFill>
                  <a:srgbClr val="5D4A30"/>
                </a:solidFill>
                <a:latin typeface="方正黑体简体" panose="02010601030101010101" charset="-122"/>
                <a:ea typeface="方正黑体简体" panose="02010601030101010101" charset="-122"/>
              </a:rPr>
              <a:t>》</a:t>
            </a:r>
            <a:endParaRPr lang="zh-CN" altLang="en-US" sz="2000" b="1" dirty="0">
              <a:solidFill>
                <a:srgbClr val="5D4A30"/>
              </a:solidFill>
              <a:latin typeface="方正黑体简体" panose="02010601030101010101" charset="-122"/>
              <a:ea typeface="方正黑体简体" panose="02010601030101010101" charset="-122"/>
            </a:endParaRPr>
          </a:p>
          <a:p>
            <a:endParaRPr lang="zh-CN" altLang="en-US" sz="2000" b="1" dirty="0">
              <a:solidFill>
                <a:srgbClr val="5D4A30"/>
              </a:solidFill>
              <a:latin typeface="方正黑体简体" panose="02010601030101010101" charset="-122"/>
              <a:ea typeface="方正黑体简体" panose="0201060103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699770" y="1161415"/>
            <a:ext cx="109601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/>
              <a:t>第九</a:t>
            </a:r>
            <a:r>
              <a:rPr lang="zh-CN" altLang="en-US" sz="2000" b="1" dirty="0"/>
              <a:t>讲：决策人员设置</a:t>
            </a:r>
            <a:br>
              <a:rPr lang="zh-CN" altLang="en-US" sz="2000" dirty="0"/>
            </a:br>
            <a:r>
              <a:rPr lang="zh-CN" altLang="en-US" sz="2000" dirty="0" smtClean="0"/>
              <a:t>     决策</a:t>
            </a:r>
            <a:r>
              <a:rPr lang="zh-CN" altLang="en-US" sz="2000" dirty="0"/>
              <a:t>人员构成一定要有考虑全面，各取所长，集思广益。同声同气，同利同害，不得容许一点隙缝存在。</a:t>
            </a:r>
            <a:br>
              <a:rPr lang="zh-CN" altLang="en-US" sz="2000" dirty="0"/>
            </a:br>
            <a:endParaRPr lang="en-US" altLang="zh-CN" sz="2000" dirty="0" smtClean="0"/>
          </a:p>
          <a:p>
            <a:pPr>
              <a:lnSpc>
                <a:spcPct val="150000"/>
              </a:lnSpc>
            </a:pPr>
            <a:r>
              <a:rPr lang="zh-CN" altLang="en-US" sz="2000" b="1" dirty="0" smtClean="0"/>
              <a:t>第十</a:t>
            </a:r>
            <a:r>
              <a:rPr lang="zh-CN" altLang="en-US" sz="2000" b="1" dirty="0"/>
              <a:t>讲：企业部门五行相生原理</a:t>
            </a:r>
            <a:br>
              <a:rPr lang="zh-CN" altLang="en-US" sz="2000" dirty="0"/>
            </a:br>
            <a:r>
              <a:rPr lang="zh-CN" altLang="en-US" sz="2000" dirty="0" smtClean="0"/>
              <a:t>      五行</a:t>
            </a:r>
            <a:r>
              <a:rPr lang="zh-CN" altLang="en-US" sz="2000" dirty="0"/>
              <a:t>论的中心精神就是“和谐平衡”，五行理论也可以用以平衡组织内的各个部门，推广开来，五行理论也可以用以平衡组织内的各个部门。任何组织都可依据五行学说作五种智能的划分，以达到完全平衡，创造最佳效率。</a:t>
            </a:r>
            <a:br>
              <a:rPr lang="zh-CN" altLang="en-US" sz="2000" dirty="0"/>
            </a:br>
            <a:endParaRPr lang="en-US" altLang="zh-CN" sz="2000" dirty="0" smtClean="0"/>
          </a:p>
          <a:p>
            <a:pPr>
              <a:lnSpc>
                <a:spcPct val="150000"/>
              </a:lnSpc>
            </a:pPr>
            <a:r>
              <a:rPr lang="zh-CN" altLang="en-US" sz="2000" b="1" dirty="0" smtClean="0"/>
              <a:t>第十一</a:t>
            </a:r>
            <a:r>
              <a:rPr lang="zh-CN" altLang="en-US" sz="2000" b="1" dirty="0"/>
              <a:t>讲：决策工具</a:t>
            </a:r>
            <a:br>
              <a:rPr lang="zh-CN" altLang="en-US" sz="2000" dirty="0"/>
            </a:br>
            <a:r>
              <a:rPr lang="zh-CN" altLang="en-US" sz="2000" dirty="0" smtClean="0"/>
              <a:t>     做</a:t>
            </a:r>
            <a:r>
              <a:rPr lang="zh-CN" altLang="en-US" sz="2000" dirty="0"/>
              <a:t>决策使用的</a:t>
            </a:r>
            <a:r>
              <a:rPr lang="en-US" altLang="zh-CN" sz="2000" dirty="0"/>
              <a:t>3</a:t>
            </a:r>
            <a:r>
              <a:rPr lang="zh-CN" altLang="en-US" sz="2000" dirty="0"/>
              <a:t>大工具：</a:t>
            </a:r>
            <a:r>
              <a:rPr lang="en-US" altLang="zh-CN" sz="2000" dirty="0"/>
              <a:t>1</a:t>
            </a:r>
            <a:r>
              <a:rPr lang="zh-CN" altLang="en-US" sz="2000" dirty="0"/>
              <a:t>、掷硬币 </a:t>
            </a:r>
            <a:r>
              <a:rPr lang="zh-CN" altLang="en-US" sz="2000" dirty="0" smtClean="0"/>
              <a:t>   </a:t>
            </a:r>
            <a:r>
              <a:rPr lang="en-US" altLang="zh-CN" sz="2000" dirty="0" smtClean="0"/>
              <a:t>2</a:t>
            </a:r>
            <a:r>
              <a:rPr lang="zh-CN" altLang="en-US" sz="2000" dirty="0"/>
              <a:t>、本杰明</a:t>
            </a:r>
            <a:r>
              <a:rPr lang="en-US" altLang="zh-CN" sz="2000" dirty="0"/>
              <a:t>·</a:t>
            </a:r>
            <a:r>
              <a:rPr lang="zh-CN" altLang="en-US" sz="2000" dirty="0"/>
              <a:t>富兰克林决策法 </a:t>
            </a:r>
            <a:r>
              <a:rPr lang="zh-CN" altLang="en-US" sz="2000" dirty="0" smtClean="0"/>
              <a:t>      </a:t>
            </a:r>
            <a:r>
              <a:rPr lang="en-US" altLang="zh-CN" sz="2000" dirty="0" smtClean="0"/>
              <a:t>3</a:t>
            </a:r>
            <a:r>
              <a:rPr lang="zh-CN" altLang="en-US" sz="2000" dirty="0"/>
              <a:t>、</a:t>
            </a:r>
            <a:r>
              <a:rPr lang="zh-CN" altLang="en-US" sz="2000" dirty="0" smtClean="0"/>
              <a:t>成绩单</a:t>
            </a:r>
            <a:endParaRPr lang="zh-CN" altLang="en-US" sz="2000" dirty="0">
              <a:solidFill>
                <a:srgbClr val="5D4A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 descr="765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5" y="5419725"/>
            <a:ext cx="1554480" cy="1461135"/>
          </a:xfrm>
          <a:prstGeom prst="rect">
            <a:avLst/>
          </a:prstGeom>
        </p:spPr>
      </p:pic>
      <p:cxnSp>
        <p:nvCxnSpPr>
          <p:cNvPr id="23" name="直接连接符 22"/>
          <p:cNvCxnSpPr/>
          <p:nvPr/>
        </p:nvCxnSpPr>
        <p:spPr>
          <a:xfrm>
            <a:off x="636270" y="1018540"/>
            <a:ext cx="2369165" cy="0"/>
          </a:xfrm>
          <a:prstGeom prst="line">
            <a:avLst/>
          </a:prstGeom>
          <a:ln w="9525">
            <a:solidFill>
              <a:srgbClr val="5D4A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4"/>
          <p:cNvSpPr txBox="1"/>
          <p:nvPr/>
        </p:nvSpPr>
        <p:spPr>
          <a:xfrm>
            <a:off x="575945" y="582930"/>
            <a:ext cx="2492990" cy="70788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000" b="1" dirty="0">
                <a:solidFill>
                  <a:srgbClr val="5D4A30"/>
                </a:solidFill>
                <a:latin typeface="方正黑体简体" panose="02010601030101010101" charset="-122"/>
                <a:ea typeface="方正黑体简体" panose="02010601030101010101" charset="-122"/>
              </a:rPr>
              <a:t>《</a:t>
            </a:r>
            <a:r>
              <a:rPr lang="zh-CN" altLang="en-US" sz="2000" b="1" dirty="0">
                <a:solidFill>
                  <a:srgbClr val="5D4A30"/>
                </a:solidFill>
                <a:latin typeface="方正黑体简体" panose="02010601030101010101" charset="-122"/>
                <a:ea typeface="方正黑体简体" panose="02010601030101010101" charset="-122"/>
              </a:rPr>
              <a:t>鬼谷子决策智慧</a:t>
            </a:r>
            <a:r>
              <a:rPr lang="en-US" altLang="zh-CN" sz="2000" b="1" dirty="0">
                <a:solidFill>
                  <a:srgbClr val="5D4A30"/>
                </a:solidFill>
                <a:latin typeface="方正黑体简体" panose="02010601030101010101" charset="-122"/>
                <a:ea typeface="方正黑体简体" panose="02010601030101010101" charset="-122"/>
              </a:rPr>
              <a:t>》</a:t>
            </a:r>
            <a:endParaRPr lang="zh-CN" altLang="en-US" sz="2000" b="1" dirty="0">
              <a:solidFill>
                <a:srgbClr val="5D4A30"/>
              </a:solidFill>
              <a:latin typeface="方正黑体简体" panose="02010601030101010101" charset="-122"/>
              <a:ea typeface="方正黑体简体" panose="02010601030101010101" charset="-122"/>
            </a:endParaRPr>
          </a:p>
          <a:p>
            <a:endParaRPr lang="zh-CN" altLang="en-US" sz="2000" b="1" dirty="0">
              <a:solidFill>
                <a:srgbClr val="5D4A30"/>
              </a:solidFill>
              <a:latin typeface="方正黑体简体" panose="02010601030101010101" charset="-122"/>
              <a:ea typeface="方正黑体简体" panose="0201060103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699770" y="1161415"/>
            <a:ext cx="109601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/>
              <a:t>第十二</a:t>
            </a:r>
            <a:r>
              <a:rPr lang="zh-CN" altLang="en-US" sz="2000" b="1" dirty="0"/>
              <a:t>讲：决策</a:t>
            </a:r>
            <a:r>
              <a:rPr lang="en-US" altLang="zh-CN" sz="2000" b="1" dirty="0"/>
              <a:t>5</a:t>
            </a:r>
            <a:r>
              <a:rPr lang="zh-CN" altLang="en-US" sz="2000" b="1" dirty="0"/>
              <a:t>大禁忌</a:t>
            </a:r>
            <a:br>
              <a:rPr lang="zh-CN" altLang="en-US" sz="2000" dirty="0"/>
            </a:br>
            <a:r>
              <a:rPr lang="zh-CN" altLang="en-US" sz="2000" dirty="0" smtClean="0"/>
              <a:t>       </a:t>
            </a:r>
            <a:r>
              <a:rPr lang="en-US" altLang="zh-CN" sz="2000" dirty="0" smtClean="0"/>
              <a:t>1</a:t>
            </a:r>
            <a:r>
              <a:rPr lang="zh-CN" altLang="en-US" sz="2000" dirty="0"/>
              <a:t>、 采取行动太快</a:t>
            </a:r>
            <a:br>
              <a:rPr lang="zh-CN" altLang="en-US" sz="2000" dirty="0"/>
            </a:br>
            <a:r>
              <a:rPr lang="zh-CN" altLang="en-US" sz="2000" dirty="0" smtClean="0"/>
              <a:t>       </a:t>
            </a:r>
            <a:r>
              <a:rPr lang="en-US" altLang="zh-CN" sz="2000" dirty="0" smtClean="0"/>
              <a:t>2</a:t>
            </a:r>
            <a:r>
              <a:rPr lang="zh-CN" altLang="en-US" sz="2000" dirty="0"/>
              <a:t>、 采取行动太慢</a:t>
            </a:r>
            <a:endParaRPr lang="zh-CN" altLang="en-US" sz="2000" dirty="0"/>
          </a:p>
          <a:p>
            <a:pPr>
              <a:lnSpc>
                <a:spcPct val="150000"/>
              </a:lnSpc>
            </a:pPr>
            <a:r>
              <a:rPr lang="en-US" altLang="zh-CN" sz="2000" dirty="0" smtClean="0"/>
              <a:t>       3</a:t>
            </a:r>
            <a:r>
              <a:rPr lang="zh-CN" altLang="en-US" sz="2000" dirty="0"/>
              <a:t>、错误地判断形势</a:t>
            </a:r>
            <a:endParaRPr lang="zh-CN" altLang="en-US" sz="2000" dirty="0"/>
          </a:p>
          <a:p>
            <a:pPr>
              <a:lnSpc>
                <a:spcPct val="150000"/>
              </a:lnSpc>
            </a:pPr>
            <a:r>
              <a:rPr lang="en-US" altLang="zh-CN" sz="2000" dirty="0" smtClean="0"/>
              <a:t>       4</a:t>
            </a:r>
            <a:r>
              <a:rPr lang="zh-CN" altLang="en-US" sz="2000" dirty="0"/>
              <a:t>、不愿意承认自己的错误</a:t>
            </a:r>
            <a:endParaRPr lang="zh-CN" altLang="en-US" sz="2000" dirty="0"/>
          </a:p>
          <a:p>
            <a:pPr>
              <a:lnSpc>
                <a:spcPct val="150000"/>
              </a:lnSpc>
            </a:pPr>
            <a:r>
              <a:rPr lang="en-US" altLang="zh-CN" sz="2000" dirty="0" smtClean="0"/>
              <a:t>        5</a:t>
            </a:r>
            <a:r>
              <a:rPr lang="zh-CN" altLang="en-US" sz="2000" dirty="0"/>
              <a:t>、 独断专行</a:t>
            </a:r>
            <a:endParaRPr lang="zh-CN" altLang="en-US" sz="2000" dirty="0"/>
          </a:p>
          <a:p>
            <a:pPr>
              <a:lnSpc>
                <a:spcPct val="150000"/>
              </a:lnSpc>
            </a:pPr>
            <a:endParaRPr lang="en-US" altLang="zh-CN" sz="2000" b="1" dirty="0"/>
          </a:p>
          <a:p>
            <a:pPr>
              <a:lnSpc>
                <a:spcPct val="150000"/>
              </a:lnSpc>
            </a:pPr>
            <a:r>
              <a:rPr lang="zh-CN" altLang="en-US" sz="2000" b="1" dirty="0" smtClean="0"/>
              <a:t>第十三</a:t>
            </a:r>
            <a:r>
              <a:rPr lang="zh-CN" altLang="en-US" sz="2000" b="1" dirty="0"/>
              <a:t>讲：成事五法</a:t>
            </a:r>
            <a:br>
              <a:rPr lang="zh-CN" altLang="en-US" sz="2000" dirty="0"/>
            </a:br>
            <a:r>
              <a:rPr lang="zh-CN" altLang="en-US" sz="2000" dirty="0" smtClean="0"/>
              <a:t>       领导者</a:t>
            </a:r>
            <a:r>
              <a:rPr lang="zh-CN" altLang="en-US" sz="2000" dirty="0"/>
              <a:t>，之所以做事能成功，是得力于对不同人，不同情况的合理判断并使用正确的方法。本篇针对</a:t>
            </a:r>
            <a:r>
              <a:rPr lang="en-US" altLang="zh-CN" sz="2000" dirty="0"/>
              <a:t>5</a:t>
            </a:r>
            <a:r>
              <a:rPr lang="zh-CN" altLang="en-US" sz="2000" dirty="0"/>
              <a:t>种情况制定了详细的策略说明。</a:t>
            </a:r>
            <a:endParaRPr lang="zh-CN" altLang="en-US" sz="2000" dirty="0">
              <a:solidFill>
                <a:srgbClr val="5D4A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 descr="765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5" y="5419725"/>
            <a:ext cx="1554480" cy="1461135"/>
          </a:xfrm>
          <a:prstGeom prst="rect">
            <a:avLst/>
          </a:prstGeom>
        </p:spPr>
      </p:pic>
      <p:cxnSp>
        <p:nvCxnSpPr>
          <p:cNvPr id="23" name="直接连接符 22"/>
          <p:cNvCxnSpPr/>
          <p:nvPr/>
        </p:nvCxnSpPr>
        <p:spPr>
          <a:xfrm>
            <a:off x="636270" y="1018540"/>
            <a:ext cx="2369165" cy="0"/>
          </a:xfrm>
          <a:prstGeom prst="line">
            <a:avLst/>
          </a:prstGeom>
          <a:ln w="9525">
            <a:solidFill>
              <a:srgbClr val="5D4A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4"/>
          <p:cNvSpPr txBox="1"/>
          <p:nvPr/>
        </p:nvSpPr>
        <p:spPr>
          <a:xfrm>
            <a:off x="575945" y="582930"/>
            <a:ext cx="2492990" cy="70788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000" b="1" dirty="0">
                <a:solidFill>
                  <a:srgbClr val="5D4A30"/>
                </a:solidFill>
                <a:latin typeface="方正黑体简体" panose="02010601030101010101" charset="-122"/>
                <a:ea typeface="方正黑体简体" panose="02010601030101010101" charset="-122"/>
              </a:rPr>
              <a:t>《</a:t>
            </a:r>
            <a:r>
              <a:rPr lang="zh-CN" altLang="en-US" sz="2000" b="1" dirty="0">
                <a:solidFill>
                  <a:srgbClr val="5D4A30"/>
                </a:solidFill>
                <a:latin typeface="方正黑体简体" panose="02010601030101010101" charset="-122"/>
                <a:ea typeface="方正黑体简体" panose="02010601030101010101" charset="-122"/>
              </a:rPr>
              <a:t>鬼谷子决策智慧</a:t>
            </a:r>
            <a:r>
              <a:rPr lang="en-US" altLang="zh-CN" sz="2000" b="1" dirty="0">
                <a:solidFill>
                  <a:srgbClr val="5D4A30"/>
                </a:solidFill>
                <a:latin typeface="方正黑体简体" panose="02010601030101010101" charset="-122"/>
                <a:ea typeface="方正黑体简体" panose="02010601030101010101" charset="-122"/>
              </a:rPr>
              <a:t>》</a:t>
            </a:r>
            <a:endParaRPr lang="zh-CN" altLang="en-US" sz="2000" b="1" dirty="0">
              <a:solidFill>
                <a:srgbClr val="5D4A30"/>
              </a:solidFill>
              <a:latin typeface="方正黑体简体" panose="02010601030101010101" charset="-122"/>
              <a:ea typeface="方正黑体简体" panose="02010601030101010101" charset="-122"/>
            </a:endParaRPr>
          </a:p>
          <a:p>
            <a:endParaRPr lang="zh-CN" altLang="en-US" sz="2000" b="1" dirty="0">
              <a:solidFill>
                <a:srgbClr val="5D4A30"/>
              </a:solidFill>
              <a:latin typeface="方正黑体简体" panose="02010601030101010101" charset="-122"/>
              <a:ea typeface="方正黑体简体" panose="0201060103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655723fe1b4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2539" y="4308475"/>
            <a:ext cx="2577465" cy="2577465"/>
          </a:xfrm>
          <a:prstGeom prst="rect">
            <a:avLst/>
          </a:prstGeom>
        </p:spPr>
      </p:pic>
      <p:cxnSp>
        <p:nvCxnSpPr>
          <p:cNvPr id="23" name="直接连接符 22"/>
          <p:cNvCxnSpPr/>
          <p:nvPr/>
        </p:nvCxnSpPr>
        <p:spPr>
          <a:xfrm>
            <a:off x="636270" y="1018540"/>
            <a:ext cx="2369165" cy="0"/>
          </a:xfrm>
          <a:prstGeom prst="line">
            <a:avLst/>
          </a:prstGeom>
          <a:ln w="9525">
            <a:solidFill>
              <a:srgbClr val="5D4A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4"/>
          <p:cNvSpPr txBox="1"/>
          <p:nvPr/>
        </p:nvSpPr>
        <p:spPr>
          <a:xfrm>
            <a:off x="575945" y="582930"/>
            <a:ext cx="2507418" cy="70788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000" b="1" dirty="0" smtClean="0">
                <a:solidFill>
                  <a:srgbClr val="5D4A30"/>
                </a:solidFill>
                <a:latin typeface="方正黑体简体" panose="02010601030101010101" charset="-122"/>
                <a:ea typeface="方正黑体简体" panose="02010601030101010101" charset="-122"/>
              </a:rPr>
              <a:t>《</a:t>
            </a:r>
            <a:r>
              <a:rPr lang="zh-CN" altLang="en-US" sz="2000" b="1" dirty="0" smtClean="0">
                <a:solidFill>
                  <a:srgbClr val="5D4A30"/>
                </a:solidFill>
                <a:latin typeface="方正黑体简体" panose="02010601030101010101" charset="-122"/>
                <a:ea typeface="方正黑体简体" panose="02010601030101010101" charset="-122"/>
              </a:rPr>
              <a:t>鬼谷子养生智慧</a:t>
            </a:r>
            <a:r>
              <a:rPr lang="en-US" altLang="zh-CN" sz="2000" b="1" dirty="0" smtClean="0">
                <a:solidFill>
                  <a:srgbClr val="5D4A30"/>
                </a:solidFill>
                <a:latin typeface="方正黑体简体" panose="02010601030101010101" charset="-122"/>
                <a:ea typeface="方正黑体简体" panose="02010601030101010101" charset="-122"/>
              </a:rPr>
              <a:t>》</a:t>
            </a:r>
            <a:endParaRPr lang="zh-CN" altLang="en-US" sz="2000" b="1" dirty="0">
              <a:solidFill>
                <a:srgbClr val="5D4A30"/>
              </a:solidFill>
              <a:latin typeface="方正黑体简体" panose="02010601030101010101" charset="-122"/>
              <a:ea typeface="方正黑体简体" panose="02010601030101010101" charset="-122"/>
            </a:endParaRPr>
          </a:p>
          <a:p>
            <a:endParaRPr lang="zh-CN" altLang="en-US" sz="2000" b="1" dirty="0">
              <a:solidFill>
                <a:srgbClr val="5D4A30"/>
              </a:solidFill>
              <a:latin typeface="方正黑体简体" panose="02010601030101010101" charset="-122"/>
              <a:ea typeface="方正黑体简体" panose="02010601030101010101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50900" y="1290816"/>
            <a:ext cx="10325100" cy="3251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+mn-ea"/>
              </a:rPr>
              <a:t>    人体</a:t>
            </a:r>
            <a:r>
              <a:rPr lang="zh-CN" altLang="en-US" sz="2000" dirty="0">
                <a:latin typeface="+mn-ea"/>
              </a:rPr>
              <a:t>代谢不好，就会产生糖尿病、高血压，高血糖、心脏病、血液病、脂肪肝、乙肝、糖尿病、心脑血管、肠胃病、大便干结、便秘、痔疮、妇科病、风湿类疾病、肥胖综合症、鼻炎、哮喘病、矽肺病、全身浮肿、口臭等病，通过辟谷均能收到养生健身的效果。</a:t>
            </a:r>
            <a:endParaRPr lang="zh-CN" altLang="en-US" sz="20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+mn-ea"/>
              </a:rPr>
              <a:t>　　</a:t>
            </a:r>
            <a:endParaRPr lang="en-US" altLang="zh-CN" sz="20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+mn-ea"/>
              </a:rPr>
              <a:t> </a:t>
            </a:r>
            <a:r>
              <a:rPr lang="en-US" altLang="zh-CN" sz="2000" dirty="0" smtClean="0">
                <a:latin typeface="+mn-ea"/>
              </a:rPr>
              <a:t>   </a:t>
            </a:r>
            <a:r>
              <a:rPr lang="zh-CN" altLang="en-US" sz="2000" dirty="0" smtClean="0">
                <a:latin typeface="+mn-ea"/>
              </a:rPr>
              <a:t>同时</a:t>
            </a:r>
            <a:r>
              <a:rPr lang="zh-CN" altLang="en-US" sz="2000" dirty="0">
                <a:latin typeface="+mn-ea"/>
              </a:rPr>
              <a:t>，通过辟谷修复自身的免疫功能，激发身体的潜能，让已经衰退的功能重新生发，从而达到自身修复的效果，通过辟谷的方法来让自己的身体焕然一新，实现自我修复的功效，用自己的身体来修复自己的身体。</a:t>
            </a:r>
            <a:endParaRPr lang="zh-CN" altLang="en-US" sz="2000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655723fe1b4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2539" y="5295900"/>
            <a:ext cx="1590040" cy="1590040"/>
          </a:xfrm>
          <a:prstGeom prst="rect">
            <a:avLst/>
          </a:prstGeom>
        </p:spPr>
      </p:pic>
      <p:cxnSp>
        <p:nvCxnSpPr>
          <p:cNvPr id="23" name="直接连接符 22"/>
          <p:cNvCxnSpPr/>
          <p:nvPr/>
        </p:nvCxnSpPr>
        <p:spPr>
          <a:xfrm>
            <a:off x="636270" y="1018540"/>
            <a:ext cx="2369165" cy="0"/>
          </a:xfrm>
          <a:prstGeom prst="line">
            <a:avLst/>
          </a:prstGeom>
          <a:ln w="9525">
            <a:solidFill>
              <a:srgbClr val="5D4A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4"/>
          <p:cNvSpPr txBox="1"/>
          <p:nvPr/>
        </p:nvSpPr>
        <p:spPr>
          <a:xfrm>
            <a:off x="575945" y="582930"/>
            <a:ext cx="2507418" cy="70788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000" b="1" dirty="0" smtClean="0">
                <a:solidFill>
                  <a:srgbClr val="5D4A30"/>
                </a:solidFill>
                <a:latin typeface="方正黑体简体" panose="02010601030101010101" charset="-122"/>
                <a:ea typeface="方正黑体简体" panose="02010601030101010101" charset="-122"/>
              </a:rPr>
              <a:t>《</a:t>
            </a:r>
            <a:r>
              <a:rPr lang="zh-CN" altLang="en-US" sz="2000" b="1" dirty="0" smtClean="0">
                <a:solidFill>
                  <a:srgbClr val="5D4A30"/>
                </a:solidFill>
                <a:latin typeface="方正黑体简体" panose="02010601030101010101" charset="-122"/>
                <a:ea typeface="方正黑体简体" panose="02010601030101010101" charset="-122"/>
              </a:rPr>
              <a:t>鬼谷子养生智慧</a:t>
            </a:r>
            <a:r>
              <a:rPr lang="en-US" altLang="zh-CN" sz="2000" b="1" dirty="0" smtClean="0">
                <a:solidFill>
                  <a:srgbClr val="5D4A30"/>
                </a:solidFill>
                <a:latin typeface="方正黑体简体" panose="02010601030101010101" charset="-122"/>
                <a:ea typeface="方正黑体简体" panose="02010601030101010101" charset="-122"/>
              </a:rPr>
              <a:t>》</a:t>
            </a:r>
            <a:endParaRPr lang="zh-CN" altLang="en-US" sz="2000" b="1" dirty="0">
              <a:solidFill>
                <a:srgbClr val="5D4A30"/>
              </a:solidFill>
              <a:latin typeface="方正黑体简体" panose="02010601030101010101" charset="-122"/>
              <a:ea typeface="方正黑体简体" panose="02010601030101010101" charset="-122"/>
            </a:endParaRPr>
          </a:p>
          <a:p>
            <a:endParaRPr lang="zh-CN" altLang="en-US" sz="2000" b="1" dirty="0">
              <a:solidFill>
                <a:srgbClr val="5D4A30"/>
              </a:solidFill>
              <a:latin typeface="方正黑体简体" panose="02010601030101010101" charset="-122"/>
              <a:ea typeface="方正黑体简体" panose="02010601030101010101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25835" y="1136372"/>
            <a:ext cx="1007110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/>
              <a:t>辟谷有哪些好处</a:t>
            </a:r>
            <a:r>
              <a:rPr lang="zh-CN" altLang="en-US" sz="2000" b="1" dirty="0" smtClean="0"/>
              <a:t>？</a:t>
            </a:r>
            <a:endParaRPr lang="en-US" altLang="zh-CN" sz="2000" b="1" dirty="0" smtClean="0"/>
          </a:p>
          <a:p>
            <a:pPr>
              <a:lnSpc>
                <a:spcPct val="150000"/>
              </a:lnSpc>
            </a:pPr>
            <a:endParaRPr lang="en-US" altLang="zh-CN" sz="2000" b="1" dirty="0" smtClean="0"/>
          </a:p>
          <a:p>
            <a:pPr>
              <a:lnSpc>
                <a:spcPct val="150000"/>
              </a:lnSpc>
            </a:pPr>
            <a:r>
              <a:rPr lang="zh-CN" altLang="en-US" sz="2000" b="1" dirty="0" smtClean="0"/>
              <a:t>其一</a:t>
            </a:r>
            <a:r>
              <a:rPr lang="zh-CN" altLang="en-US" sz="2000" b="1" dirty="0"/>
              <a:t>，</a:t>
            </a:r>
            <a:r>
              <a:rPr lang="zh-CN" altLang="en-US" sz="2000" dirty="0"/>
              <a:t>辟谷能系统地改善和调节消化系统、循环系统、呼吸系统、神经系统、生殖系统、泌尿系统、免疫系统的功能，而且无任何毒副作用</a:t>
            </a:r>
            <a:r>
              <a:rPr lang="en-US" altLang="zh-CN" sz="2000" dirty="0"/>
              <a:t>――</a:t>
            </a:r>
            <a:r>
              <a:rPr lang="zh-CN" altLang="en-US" sz="2000" dirty="0"/>
              <a:t>这是任何药物所不能及的。</a:t>
            </a:r>
            <a:endParaRPr lang="zh-CN" altLang="en-US" sz="2000" dirty="0"/>
          </a:p>
          <a:p>
            <a:endParaRPr lang="en-US" altLang="zh-CN" sz="2000" b="1" dirty="0" smtClean="0"/>
          </a:p>
          <a:p>
            <a:pPr>
              <a:lnSpc>
                <a:spcPct val="150000"/>
              </a:lnSpc>
            </a:pPr>
            <a:r>
              <a:rPr lang="zh-CN" altLang="en-US" sz="2000" b="1" dirty="0" smtClean="0"/>
              <a:t>其二</a:t>
            </a:r>
            <a:r>
              <a:rPr lang="zh-CN" altLang="en-US" sz="2000" b="1" dirty="0"/>
              <a:t>，</a:t>
            </a:r>
            <a:r>
              <a:rPr lang="zh-CN" altLang="en-US" sz="2000" dirty="0"/>
              <a:t>辟谷从根本上解决了能量的吸收问题，不仅使胖人能瘦下来，而且还能使瘦人胖起来，皮肤光泽润洁，起到双向调节作用。</a:t>
            </a:r>
            <a:endParaRPr lang="zh-CN" altLang="en-US" sz="2000" dirty="0"/>
          </a:p>
          <a:p>
            <a:endParaRPr lang="en-US" altLang="zh-CN" sz="2000" b="1" dirty="0" smtClean="0"/>
          </a:p>
          <a:p>
            <a:pPr>
              <a:lnSpc>
                <a:spcPct val="150000"/>
              </a:lnSpc>
            </a:pPr>
            <a:r>
              <a:rPr lang="zh-CN" altLang="en-US" sz="2000" b="1" dirty="0" smtClean="0"/>
              <a:t>其</a:t>
            </a:r>
            <a:r>
              <a:rPr lang="zh-CN" altLang="en-US" sz="2000" b="1" dirty="0"/>
              <a:t>三，</a:t>
            </a:r>
            <a:r>
              <a:rPr lang="zh-CN" altLang="en-US" sz="2000" dirty="0"/>
              <a:t>通过辟谷，可使细胞处于</a:t>
            </a:r>
            <a:r>
              <a:rPr lang="en-US" altLang="zh-CN" sz="2000" dirty="0"/>
              <a:t>"</a:t>
            </a:r>
            <a:r>
              <a:rPr lang="zh-CN" altLang="en-US" sz="2000" dirty="0"/>
              <a:t>缺食夺气</a:t>
            </a:r>
            <a:r>
              <a:rPr lang="en-US" altLang="zh-CN" sz="2000" dirty="0"/>
              <a:t>"</a:t>
            </a:r>
            <a:r>
              <a:rPr lang="zh-CN" altLang="en-US" sz="2000" dirty="0"/>
              <a:t>的状态，使人体内外气相通，产生天人合一功效，加速细胞与外界物质和能量的交换，夺取大自然的灵气，同时使人更易放松入静，大脑潜能得以开发，启智开慧，是修为层次提高的捷径，同时还可延缓衰老，健康长寿</a:t>
            </a:r>
            <a:r>
              <a:rPr lang="zh-CN" altLang="en-US" sz="2000" dirty="0" smtClean="0"/>
              <a:t>。</a:t>
            </a:r>
            <a:endParaRPr lang="zh-CN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655723fe1b4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2539" y="4308475"/>
            <a:ext cx="2577465" cy="2577465"/>
          </a:xfrm>
          <a:prstGeom prst="rect">
            <a:avLst/>
          </a:prstGeom>
        </p:spPr>
      </p:pic>
      <p:cxnSp>
        <p:nvCxnSpPr>
          <p:cNvPr id="23" name="直接连接符 22"/>
          <p:cNvCxnSpPr/>
          <p:nvPr/>
        </p:nvCxnSpPr>
        <p:spPr>
          <a:xfrm>
            <a:off x="636270" y="1018540"/>
            <a:ext cx="2369165" cy="0"/>
          </a:xfrm>
          <a:prstGeom prst="line">
            <a:avLst/>
          </a:prstGeom>
          <a:ln w="9525">
            <a:solidFill>
              <a:srgbClr val="5D4A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4"/>
          <p:cNvSpPr txBox="1"/>
          <p:nvPr/>
        </p:nvSpPr>
        <p:spPr>
          <a:xfrm>
            <a:off x="575945" y="582930"/>
            <a:ext cx="2507418" cy="70788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000" b="1" dirty="0" smtClean="0">
                <a:solidFill>
                  <a:srgbClr val="5D4A30"/>
                </a:solidFill>
                <a:latin typeface="方正黑体简体" panose="02010601030101010101" charset="-122"/>
                <a:ea typeface="方正黑体简体" panose="02010601030101010101" charset="-122"/>
              </a:rPr>
              <a:t>《</a:t>
            </a:r>
            <a:r>
              <a:rPr lang="zh-CN" altLang="en-US" sz="2000" b="1" dirty="0" smtClean="0">
                <a:solidFill>
                  <a:srgbClr val="5D4A30"/>
                </a:solidFill>
                <a:latin typeface="方正黑体简体" panose="02010601030101010101" charset="-122"/>
                <a:ea typeface="方正黑体简体" panose="02010601030101010101" charset="-122"/>
              </a:rPr>
              <a:t>鬼谷子养生智慧</a:t>
            </a:r>
            <a:r>
              <a:rPr lang="en-US" altLang="zh-CN" sz="2000" b="1" dirty="0" smtClean="0">
                <a:solidFill>
                  <a:srgbClr val="5D4A30"/>
                </a:solidFill>
                <a:latin typeface="方正黑体简体" panose="02010601030101010101" charset="-122"/>
                <a:ea typeface="方正黑体简体" panose="02010601030101010101" charset="-122"/>
              </a:rPr>
              <a:t>》</a:t>
            </a:r>
            <a:endParaRPr lang="zh-CN" altLang="en-US" sz="2000" b="1" dirty="0">
              <a:solidFill>
                <a:srgbClr val="5D4A30"/>
              </a:solidFill>
              <a:latin typeface="方正黑体简体" panose="02010601030101010101" charset="-122"/>
              <a:ea typeface="方正黑体简体" panose="02010601030101010101" charset="-122"/>
            </a:endParaRPr>
          </a:p>
          <a:p>
            <a:endParaRPr lang="zh-CN" altLang="en-US" sz="2000" b="1" dirty="0">
              <a:solidFill>
                <a:srgbClr val="5D4A30"/>
              </a:solidFill>
              <a:latin typeface="方正黑体简体" panose="02010601030101010101" charset="-122"/>
              <a:ea typeface="方正黑体简体" panose="02010601030101010101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77900" y="1082040"/>
            <a:ext cx="68961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/>
              <a:t>辟谷有哪些好处</a:t>
            </a:r>
            <a:r>
              <a:rPr lang="zh-CN" altLang="en-US" sz="2000" b="1" dirty="0" smtClean="0"/>
              <a:t>？</a:t>
            </a:r>
            <a:endParaRPr lang="en-US" altLang="zh-CN" sz="2000" b="1" dirty="0" smtClean="0"/>
          </a:p>
          <a:p>
            <a:endParaRPr lang="en-US" altLang="zh-CN" sz="2000" b="1" dirty="0" smtClean="0"/>
          </a:p>
          <a:p>
            <a:pPr>
              <a:lnSpc>
                <a:spcPct val="150000"/>
              </a:lnSpc>
            </a:pPr>
            <a:r>
              <a:rPr lang="zh-CN" altLang="en-US" sz="2000" b="1" dirty="0" smtClean="0"/>
              <a:t>其</a:t>
            </a:r>
            <a:r>
              <a:rPr lang="zh-CN" altLang="en-US" sz="2000" b="1" dirty="0"/>
              <a:t>四，</a:t>
            </a:r>
            <a:r>
              <a:rPr lang="zh-CN" altLang="en-US" sz="2000" dirty="0"/>
              <a:t>辟谷不仅可以让你告别亚健康，还可以助你成为情绪的主人，辟谷期间，随着身体的清明，您会明显的感觉到思路也越来越清晰</a:t>
            </a:r>
            <a:r>
              <a:rPr lang="en-US" altLang="zh-CN" sz="2000" dirty="0"/>
              <a:t>,</a:t>
            </a:r>
            <a:r>
              <a:rPr lang="zh-CN" altLang="en-US" sz="2000" dirty="0"/>
              <a:t>记忆力、自制力明显加强，在充满竞争、紧张与压力的生活中产生的不良情绪也随之平静下来。</a:t>
            </a:r>
            <a:endParaRPr lang="zh-CN" altLang="en-US" sz="2000" dirty="0"/>
          </a:p>
          <a:p>
            <a:endParaRPr lang="en-US" altLang="zh-CN" sz="2000" b="1" dirty="0" smtClean="0"/>
          </a:p>
          <a:p>
            <a:pPr>
              <a:lnSpc>
                <a:spcPct val="150000"/>
              </a:lnSpc>
            </a:pPr>
            <a:r>
              <a:rPr lang="zh-CN" altLang="en-US" sz="2000" b="1" dirty="0" smtClean="0"/>
              <a:t>总之</a:t>
            </a:r>
            <a:r>
              <a:rPr lang="zh-CN" altLang="en-US" sz="2000" b="1" dirty="0"/>
              <a:t>，</a:t>
            </a:r>
            <a:r>
              <a:rPr lang="zh-CN" altLang="en-US" sz="2000" dirty="0"/>
              <a:t>辟谷好处多多，按照兰彦岭老师教授的方法，学员们跟随老师的引领继续进行开启自身先天能量，只喝清水的辟谷课程。</a:t>
            </a:r>
            <a:endParaRPr lang="zh-CN" alt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577995"/>
            <a:ext cx="3238500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 descr="4574"/>
          <p:cNvPicPr>
            <a:picLocks noChangeAspect="1"/>
          </p:cNvPicPr>
          <p:nvPr/>
        </p:nvPicPr>
        <p:blipFill>
          <a:blip r:embed="rId1"/>
          <a:srcRect r="4911"/>
          <a:stretch>
            <a:fillRect/>
          </a:stretch>
        </p:blipFill>
        <p:spPr>
          <a:xfrm>
            <a:off x="10173946" y="-26670"/>
            <a:ext cx="2018053" cy="2423477"/>
          </a:xfrm>
          <a:prstGeom prst="rect">
            <a:avLst/>
          </a:prstGeom>
        </p:spPr>
      </p:pic>
      <p:cxnSp>
        <p:nvCxnSpPr>
          <p:cNvPr id="23" name="直接连接符 22"/>
          <p:cNvCxnSpPr/>
          <p:nvPr/>
        </p:nvCxnSpPr>
        <p:spPr>
          <a:xfrm>
            <a:off x="636270" y="1018540"/>
            <a:ext cx="2369165" cy="0"/>
          </a:xfrm>
          <a:prstGeom prst="line">
            <a:avLst/>
          </a:prstGeom>
          <a:ln w="9525">
            <a:solidFill>
              <a:srgbClr val="5D4A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4"/>
          <p:cNvSpPr txBox="1"/>
          <p:nvPr/>
        </p:nvSpPr>
        <p:spPr>
          <a:xfrm>
            <a:off x="575945" y="582930"/>
            <a:ext cx="2507418" cy="70788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000" b="1" dirty="0" smtClean="0">
                <a:solidFill>
                  <a:srgbClr val="5D4A30"/>
                </a:solidFill>
                <a:latin typeface="方正黑体简体" panose="02010601030101010101" charset="-122"/>
                <a:ea typeface="方正黑体简体" panose="02010601030101010101" charset="-122"/>
              </a:rPr>
              <a:t>《</a:t>
            </a:r>
            <a:r>
              <a:rPr lang="zh-CN" altLang="en-US" sz="2000" b="1" dirty="0" smtClean="0">
                <a:solidFill>
                  <a:srgbClr val="5D4A30"/>
                </a:solidFill>
                <a:latin typeface="方正黑体简体" panose="02010601030101010101" charset="-122"/>
                <a:ea typeface="方正黑体简体" panose="02010601030101010101" charset="-122"/>
              </a:rPr>
              <a:t>鬼谷子演说智慧</a:t>
            </a:r>
            <a:r>
              <a:rPr lang="en-US" altLang="zh-CN" sz="2000" b="1" dirty="0" smtClean="0">
                <a:solidFill>
                  <a:srgbClr val="5D4A30"/>
                </a:solidFill>
                <a:latin typeface="方正黑体简体" panose="02010601030101010101" charset="-122"/>
                <a:ea typeface="方正黑体简体" panose="02010601030101010101" charset="-122"/>
              </a:rPr>
              <a:t>》</a:t>
            </a:r>
            <a:endParaRPr lang="zh-CN" altLang="en-US" sz="2000" b="1" dirty="0">
              <a:solidFill>
                <a:srgbClr val="5D4A30"/>
              </a:solidFill>
              <a:latin typeface="方正黑体简体" panose="02010601030101010101" charset="-122"/>
              <a:ea typeface="方正黑体简体" panose="02010601030101010101" charset="-122"/>
            </a:endParaRPr>
          </a:p>
          <a:p>
            <a:endParaRPr lang="zh-CN" altLang="en-US" sz="2000" b="1" dirty="0">
              <a:solidFill>
                <a:srgbClr val="5D4A30"/>
              </a:solidFill>
              <a:latin typeface="方正黑体简体" panose="02010601030101010101" charset="-122"/>
              <a:ea typeface="方正黑体简体" panose="02010601030101010101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1700" y="1290816"/>
            <a:ext cx="10490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+mn-ea"/>
              </a:rPr>
              <a:t>浴</a:t>
            </a:r>
            <a:r>
              <a:rPr lang="zh-CN" altLang="en-US" sz="2000" b="1" dirty="0">
                <a:latin typeface="+mn-ea"/>
              </a:rPr>
              <a:t>火重生：</a:t>
            </a:r>
            <a:r>
              <a:rPr lang="zh-CN" altLang="en-US" sz="2000" dirty="0">
                <a:latin typeface="+mn-ea"/>
              </a:rPr>
              <a:t>瞬间改变，让您成为赢家</a:t>
            </a:r>
            <a:r>
              <a:rPr lang="en-US" altLang="zh-CN" sz="2000" dirty="0">
                <a:latin typeface="+mn-ea"/>
              </a:rPr>
              <a:t>(</a:t>
            </a:r>
            <a:r>
              <a:rPr lang="zh-CN" altLang="en-US" sz="2000" dirty="0">
                <a:latin typeface="+mn-ea"/>
              </a:rPr>
              <a:t>吞火体验，彻底击碎恐惧</a:t>
            </a:r>
            <a:r>
              <a:rPr lang="en-US" altLang="zh-CN" sz="2000" dirty="0">
                <a:latin typeface="+mn-ea"/>
              </a:rPr>
              <a:t>)</a:t>
            </a:r>
            <a:r>
              <a:rPr lang="zh-CN" altLang="en-US" sz="2000" dirty="0">
                <a:latin typeface="+mn-ea"/>
              </a:rPr>
              <a:t>。</a:t>
            </a:r>
            <a:endParaRPr lang="zh-CN" altLang="en-US" sz="20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打开肢体：</a:t>
            </a:r>
            <a:r>
              <a:rPr lang="zh-CN" altLang="en-US" sz="2000" dirty="0">
                <a:latin typeface="+mn-ea"/>
              </a:rPr>
              <a:t>彻底打开肢体动作，真情释放你的强大潜能。专业化地肢体语言塑造</a:t>
            </a:r>
            <a:r>
              <a:rPr lang="zh-CN" altLang="en-US" sz="2000" dirty="0" smtClean="0">
                <a:latin typeface="+mn-ea"/>
              </a:rPr>
              <a:t>，  </a:t>
            </a:r>
            <a:endParaRPr lang="en-US" altLang="zh-CN" sz="20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+mn-ea"/>
              </a:rPr>
              <a:t> </a:t>
            </a:r>
            <a:r>
              <a:rPr lang="en-US" altLang="zh-CN" sz="2000" dirty="0" smtClean="0">
                <a:latin typeface="+mn-ea"/>
              </a:rPr>
              <a:t>          </a:t>
            </a:r>
            <a:r>
              <a:rPr lang="zh-CN" altLang="en-US" sz="2000" dirty="0" smtClean="0">
                <a:latin typeface="+mn-ea"/>
              </a:rPr>
              <a:t>极</a:t>
            </a:r>
            <a:r>
              <a:rPr lang="zh-CN" altLang="en-US" sz="2000" dirty="0">
                <a:latin typeface="+mn-ea"/>
              </a:rPr>
              <a:t>大提高你的表现力。</a:t>
            </a:r>
            <a:endParaRPr lang="zh-CN" altLang="en-US" sz="20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打开口腔：</a:t>
            </a:r>
            <a:r>
              <a:rPr lang="zh-CN" altLang="en-US" sz="2000" dirty="0">
                <a:latin typeface="+mn-ea"/>
              </a:rPr>
              <a:t>流畅表达，脱口而出的关键按钮。</a:t>
            </a:r>
            <a:endParaRPr lang="zh-CN" altLang="en-US" sz="20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+mn-ea"/>
              </a:rPr>
              <a:t>心灵</a:t>
            </a:r>
            <a:r>
              <a:rPr lang="zh-CN" altLang="en-US" sz="2000" b="1" dirty="0">
                <a:latin typeface="+mn-ea"/>
              </a:rPr>
              <a:t>舞者：</a:t>
            </a:r>
            <a:r>
              <a:rPr lang="zh-CN" altLang="en-US" sz="2000" dirty="0">
                <a:latin typeface="+mn-ea"/>
              </a:rPr>
              <a:t>非凡体验，突破自我，激发您的音乐舞蹈潜能。</a:t>
            </a:r>
            <a:endParaRPr lang="zh-CN" altLang="en-US" sz="20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胆识口风特训：</a:t>
            </a:r>
            <a:r>
              <a:rPr lang="zh-CN" altLang="en-US" sz="2000" dirty="0">
                <a:latin typeface="+mn-ea"/>
              </a:rPr>
              <a:t>让上台演讲成为家常饭。</a:t>
            </a:r>
            <a:endParaRPr lang="zh-CN" altLang="en-US" sz="20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完美自我介绍：</a:t>
            </a:r>
            <a:r>
              <a:rPr lang="zh-CN" altLang="en-US" sz="2000" dirty="0">
                <a:latin typeface="+mn-ea"/>
              </a:rPr>
              <a:t>让别人立刻产生一定要结交你的强烈冲动。</a:t>
            </a:r>
            <a:endParaRPr lang="zh-CN" altLang="en-US" sz="20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+mn-ea"/>
              </a:rPr>
              <a:t>完美演讲稿设计：</a:t>
            </a:r>
            <a:r>
              <a:rPr lang="zh-CN" altLang="en-US" sz="2000" dirty="0">
                <a:latin typeface="+mn-ea"/>
              </a:rPr>
              <a:t>如何破冰，如何设计引人入胜的开场白，如何通过自我介绍一下子建立</a:t>
            </a:r>
            <a:r>
              <a:rPr lang="zh-CN" altLang="en-US" sz="2000" dirty="0" smtClean="0">
                <a:latin typeface="+mn-ea"/>
              </a:rPr>
              <a:t>强 大</a:t>
            </a:r>
            <a:r>
              <a:rPr lang="zh-CN" altLang="en-US" sz="2000" dirty="0">
                <a:latin typeface="+mn-ea"/>
              </a:rPr>
              <a:t>的信赖感，如何组织演讲内容，如何搜集演讲素材，如何高潮收场引发新的期待。</a:t>
            </a:r>
            <a:endParaRPr lang="zh-CN" altLang="en-US" sz="2000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zh-CN" altLang="en-US" sz="2000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 descr="4574"/>
          <p:cNvPicPr>
            <a:picLocks noChangeAspect="1"/>
          </p:cNvPicPr>
          <p:nvPr/>
        </p:nvPicPr>
        <p:blipFill>
          <a:blip r:embed="rId1"/>
          <a:srcRect r="4911"/>
          <a:stretch>
            <a:fillRect/>
          </a:stretch>
        </p:blipFill>
        <p:spPr>
          <a:xfrm>
            <a:off x="10173946" y="-26670"/>
            <a:ext cx="2018053" cy="2423477"/>
          </a:xfrm>
          <a:prstGeom prst="rect">
            <a:avLst/>
          </a:prstGeom>
        </p:spPr>
      </p:pic>
      <p:cxnSp>
        <p:nvCxnSpPr>
          <p:cNvPr id="23" name="直接连接符 22"/>
          <p:cNvCxnSpPr/>
          <p:nvPr/>
        </p:nvCxnSpPr>
        <p:spPr>
          <a:xfrm>
            <a:off x="636270" y="1018540"/>
            <a:ext cx="2369165" cy="0"/>
          </a:xfrm>
          <a:prstGeom prst="line">
            <a:avLst/>
          </a:prstGeom>
          <a:ln w="9525">
            <a:solidFill>
              <a:srgbClr val="5D4A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4"/>
          <p:cNvSpPr txBox="1"/>
          <p:nvPr/>
        </p:nvSpPr>
        <p:spPr>
          <a:xfrm>
            <a:off x="575945" y="582930"/>
            <a:ext cx="2507418" cy="70788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000" b="1" dirty="0" smtClean="0">
                <a:solidFill>
                  <a:srgbClr val="5D4A30"/>
                </a:solidFill>
                <a:latin typeface="方正黑体简体" panose="02010601030101010101" charset="-122"/>
                <a:ea typeface="方正黑体简体" panose="02010601030101010101" charset="-122"/>
              </a:rPr>
              <a:t>《</a:t>
            </a:r>
            <a:r>
              <a:rPr lang="zh-CN" altLang="en-US" sz="2000" b="1" dirty="0" smtClean="0">
                <a:solidFill>
                  <a:srgbClr val="5D4A30"/>
                </a:solidFill>
                <a:latin typeface="方正黑体简体" panose="02010601030101010101" charset="-122"/>
                <a:ea typeface="方正黑体简体" panose="02010601030101010101" charset="-122"/>
              </a:rPr>
              <a:t>鬼谷子谈判智慧</a:t>
            </a:r>
            <a:r>
              <a:rPr lang="en-US" altLang="zh-CN" sz="2000" b="1" dirty="0" smtClean="0">
                <a:solidFill>
                  <a:srgbClr val="5D4A30"/>
                </a:solidFill>
                <a:latin typeface="方正黑体简体" panose="02010601030101010101" charset="-122"/>
                <a:ea typeface="方正黑体简体" panose="02010601030101010101" charset="-122"/>
              </a:rPr>
              <a:t>》</a:t>
            </a:r>
            <a:endParaRPr lang="zh-CN" altLang="en-US" sz="2000" b="1" dirty="0">
              <a:solidFill>
                <a:srgbClr val="5D4A30"/>
              </a:solidFill>
              <a:latin typeface="方正黑体简体" panose="02010601030101010101" charset="-122"/>
              <a:ea typeface="方正黑体简体" panose="02010601030101010101" charset="-122"/>
            </a:endParaRPr>
          </a:p>
          <a:p>
            <a:endParaRPr lang="zh-CN" altLang="en-US" sz="2000" b="1" dirty="0">
              <a:solidFill>
                <a:srgbClr val="5D4A30"/>
              </a:solidFill>
              <a:latin typeface="方正黑体简体" panose="02010601030101010101" charset="-122"/>
              <a:ea typeface="方正黑体简体" panose="02010601030101010101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1700" y="1201916"/>
            <a:ext cx="10490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鬼谷子谈判大师课程设计</a:t>
            </a:r>
            <a:r>
              <a:rPr lang="zh-CN" altLang="en-US" sz="2000" b="1" dirty="0" smtClean="0"/>
              <a:t>：</a:t>
            </a:r>
            <a:endParaRPr lang="en-US" altLang="zh-CN" sz="2000" b="1" dirty="0" smtClean="0"/>
          </a:p>
          <a:p>
            <a:endParaRPr lang="en-US" altLang="zh-CN" sz="2000" b="1" dirty="0" smtClean="0"/>
          </a:p>
          <a:p>
            <a:r>
              <a:rPr lang="zh-CN" altLang="en-US" sz="2000" b="1" dirty="0" smtClean="0"/>
              <a:t>开场</a:t>
            </a:r>
            <a:r>
              <a:rPr lang="zh-CN" altLang="en-US" sz="2000" b="1" dirty="0"/>
              <a:t>策略</a:t>
            </a:r>
            <a:r>
              <a:rPr lang="zh-CN" altLang="en-US" sz="2000" b="1" dirty="0" smtClean="0"/>
              <a:t>：</a:t>
            </a:r>
            <a:endParaRPr lang="en-US" altLang="zh-CN" sz="2000" b="1" dirty="0" smtClean="0"/>
          </a:p>
          <a:p>
            <a:r>
              <a:rPr lang="en-US" altLang="zh-CN" sz="2000" dirty="0" smtClean="0"/>
              <a:t>1</a:t>
            </a:r>
            <a:r>
              <a:rPr lang="zh-CN" altLang="en-US" sz="2000" dirty="0"/>
              <a:t>、鬼谷子的谈判原则（量权、揣情、摩意、说服原则</a:t>
            </a:r>
            <a:r>
              <a:rPr lang="en-US" altLang="zh-CN" sz="2000" dirty="0"/>
              <a:t>)</a:t>
            </a:r>
            <a:endParaRPr lang="zh-CN" altLang="en-US" sz="2000" dirty="0"/>
          </a:p>
          <a:p>
            <a:r>
              <a:rPr lang="en-US" altLang="zh-CN" sz="2000" dirty="0" smtClean="0"/>
              <a:t>2</a:t>
            </a:r>
            <a:r>
              <a:rPr lang="zh-CN" altLang="en-US" sz="2000" dirty="0"/>
              <a:t>、引导对方走上谈判桌（驱动力）</a:t>
            </a:r>
            <a:endParaRPr lang="zh-CN" altLang="en-US" sz="2000" dirty="0"/>
          </a:p>
          <a:p>
            <a:r>
              <a:rPr lang="en-US" altLang="zh-CN" sz="2000" dirty="0" smtClean="0"/>
              <a:t>3</a:t>
            </a:r>
            <a:r>
              <a:rPr lang="zh-CN" altLang="en-US" sz="2000" dirty="0"/>
              <a:t>、增加服务的期限</a:t>
            </a:r>
            <a:r>
              <a:rPr lang="en-US" altLang="zh-CN" sz="2000" dirty="0" smtClean="0"/>
              <a:t>.</a:t>
            </a:r>
            <a:endParaRPr lang="en-US" altLang="zh-CN" sz="2000" dirty="0" smtClean="0"/>
          </a:p>
          <a:p>
            <a:endParaRPr lang="en-US" altLang="zh-CN" sz="2000" dirty="0">
              <a:effectLst/>
            </a:endParaRPr>
          </a:p>
          <a:p>
            <a:r>
              <a:rPr lang="zh-CN" altLang="en-US" sz="2000" b="1" dirty="0"/>
              <a:t>谈判中场策略</a:t>
            </a:r>
            <a:r>
              <a:rPr lang="zh-CN" altLang="en-US" sz="2000" b="1" dirty="0" smtClean="0"/>
              <a:t>：</a:t>
            </a:r>
            <a:endParaRPr lang="en-US" altLang="zh-CN" sz="2000" b="1" dirty="0" smtClean="0"/>
          </a:p>
          <a:p>
            <a:r>
              <a:rPr lang="en-US" altLang="zh-CN" sz="2000" dirty="0" smtClean="0"/>
              <a:t>1</a:t>
            </a:r>
            <a:r>
              <a:rPr lang="zh-CN" altLang="en-US" sz="2000" dirty="0"/>
              <a:t>、请示上级策略</a:t>
            </a:r>
            <a:r>
              <a:rPr lang="zh-CN" altLang="en-US" sz="2000" dirty="0" smtClean="0"/>
              <a:t>；</a:t>
            </a:r>
            <a:endParaRPr lang="en-US" altLang="zh-CN" sz="2000" dirty="0" smtClean="0"/>
          </a:p>
          <a:p>
            <a:r>
              <a:rPr lang="en-US" altLang="zh-CN" sz="2000" dirty="0" smtClean="0"/>
              <a:t>2</a:t>
            </a:r>
            <a:r>
              <a:rPr lang="zh-CN" altLang="en-US" sz="2000" dirty="0"/>
              <a:t>、不要让对方知道你又做决定的权利</a:t>
            </a:r>
            <a:r>
              <a:rPr lang="zh-CN" altLang="en-US" sz="2000" dirty="0" smtClean="0"/>
              <a:t>；</a:t>
            </a:r>
            <a:endParaRPr lang="en-US" altLang="zh-CN" sz="2000" dirty="0" smtClean="0"/>
          </a:p>
          <a:p>
            <a:r>
              <a:rPr lang="en-US" altLang="zh-CN" sz="2000" dirty="0" smtClean="0"/>
              <a:t>3</a:t>
            </a:r>
            <a:r>
              <a:rPr lang="zh-CN" altLang="en-US" sz="2000" dirty="0"/>
              <a:t>、诉诸更高决策层是将压力加给对方，但是又可以避免冲突的好方式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  <a:p>
            <a:endParaRPr lang="en-US" altLang="zh-CN" sz="2000" b="1" dirty="0">
              <a:effectLst/>
            </a:endParaRPr>
          </a:p>
          <a:p>
            <a:r>
              <a:rPr lang="zh-CN" altLang="en-US" sz="2000" b="1" dirty="0"/>
              <a:t>谈判的收场策略：</a:t>
            </a:r>
            <a:br>
              <a:rPr lang="zh-CN" altLang="en-US" sz="2000" b="1" dirty="0"/>
            </a:br>
            <a:r>
              <a:rPr lang="en-US" altLang="zh-CN" sz="2000" dirty="0"/>
              <a:t>1</a:t>
            </a:r>
            <a:r>
              <a:rPr lang="zh-CN" altLang="en-US" sz="2000" dirty="0"/>
              <a:t>、红脸黑脸策略；</a:t>
            </a:r>
            <a:br>
              <a:rPr lang="zh-CN" altLang="en-US" sz="2000" dirty="0"/>
            </a:br>
            <a:r>
              <a:rPr lang="en-US" altLang="zh-CN" sz="2000" dirty="0" smtClean="0"/>
              <a:t>2</a:t>
            </a:r>
            <a:r>
              <a:rPr lang="zh-CN" altLang="en-US" sz="2000" dirty="0"/>
              <a:t>、逐步蚕食；</a:t>
            </a:r>
            <a:endParaRPr lang="zh-CN" altLang="en-US" sz="2000" dirty="0"/>
          </a:p>
          <a:p>
            <a:r>
              <a:rPr lang="en-US" altLang="zh-CN" sz="2000" dirty="0" smtClean="0"/>
              <a:t>3</a:t>
            </a:r>
            <a:r>
              <a:rPr lang="zh-CN" altLang="en-US" sz="2000" dirty="0"/>
              <a:t>、每况愈下（策略让步）</a:t>
            </a:r>
            <a:endParaRPr lang="zh-CN" altLang="en-US" sz="2000" dirty="0"/>
          </a:p>
          <a:p>
            <a:endParaRPr lang="en-US" altLang="zh-CN" sz="2000" dirty="0" smtClean="0">
              <a:effectLst/>
            </a:endParaRPr>
          </a:p>
          <a:p>
            <a:endParaRPr lang="zh-CN" altLang="en-US" sz="20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99a7125d691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15875" y="-26670"/>
            <a:ext cx="12223750" cy="6878955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4239895" y="2353945"/>
            <a:ext cx="32308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6000" dirty="0">
                <a:latin typeface="华文行楷" panose="02010800040101010101" charset="-122"/>
                <a:ea typeface="华文行楷" panose="02010800040101010101" charset="-122"/>
              </a:rPr>
              <a:t>谢谢观赏</a:t>
            </a:r>
            <a:endParaRPr lang="zh-CN" altLang="en-US" sz="6000" dirty="0"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3873500" y="2315845"/>
            <a:ext cx="4123055" cy="934720"/>
          </a:xfrm>
          <a:prstGeom prst="rect">
            <a:avLst/>
          </a:prstGeom>
          <a:noFill/>
          <a:ln>
            <a:solidFill>
              <a:srgbClr val="B7A88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0" name="图片 49" descr="5a094962eca1e"/>
          <p:cNvPicPr>
            <a:picLocks noChangeAspect="1"/>
          </p:cNvPicPr>
          <p:nvPr/>
        </p:nvPicPr>
        <p:blipFill>
          <a:blip r:embed="rId2"/>
          <a:srcRect b="3062"/>
          <a:stretch>
            <a:fillRect/>
          </a:stretch>
        </p:blipFill>
        <p:spPr>
          <a:xfrm>
            <a:off x="-15875" y="3196590"/>
            <a:ext cx="3770630" cy="3655695"/>
          </a:xfrm>
          <a:prstGeom prst="rect">
            <a:avLst/>
          </a:prstGeom>
        </p:spPr>
      </p:pic>
      <p:pic>
        <p:nvPicPr>
          <p:cNvPr id="51" name="图片 50" descr="5a094962eca1e"/>
          <p:cNvPicPr>
            <a:picLocks noChangeAspect="1"/>
          </p:cNvPicPr>
          <p:nvPr/>
        </p:nvPicPr>
        <p:blipFill>
          <a:blip r:embed="rId2"/>
          <a:srcRect l="35134" t="35130" b="3062"/>
          <a:stretch>
            <a:fillRect/>
          </a:stretch>
        </p:blipFill>
        <p:spPr>
          <a:xfrm flipH="1">
            <a:off x="10236200" y="72390"/>
            <a:ext cx="1971675" cy="1878965"/>
          </a:xfrm>
          <a:prstGeom prst="rect">
            <a:avLst/>
          </a:prstGeom>
        </p:spPr>
      </p:pic>
      <p:sp>
        <p:nvSpPr>
          <p:cNvPr id="55" name="矩形 54"/>
          <p:cNvSpPr/>
          <p:nvPr/>
        </p:nvSpPr>
        <p:spPr>
          <a:xfrm>
            <a:off x="3943350" y="2384425"/>
            <a:ext cx="4123055" cy="934720"/>
          </a:xfrm>
          <a:prstGeom prst="rect">
            <a:avLst/>
          </a:prstGeom>
          <a:noFill/>
          <a:ln>
            <a:solidFill>
              <a:srgbClr val="B7A88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5238569" y="3475990"/>
            <a:ext cx="1378131" cy="2177730"/>
            <a:chOff x="12657" y="785"/>
            <a:chExt cx="3423" cy="5405"/>
          </a:xfrm>
        </p:grpSpPr>
        <p:grpSp>
          <p:nvGrpSpPr>
            <p:cNvPr id="21" name="组合 20"/>
            <p:cNvGrpSpPr/>
            <p:nvPr/>
          </p:nvGrpSpPr>
          <p:grpSpPr>
            <a:xfrm>
              <a:off x="12657" y="785"/>
              <a:ext cx="3423" cy="5342"/>
              <a:chOff x="13175" y="1165"/>
              <a:chExt cx="3995" cy="6234"/>
            </a:xfrm>
          </p:grpSpPr>
          <p:pic>
            <p:nvPicPr>
              <p:cNvPr id="28" name="图片 27" descr="未标题-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175" y="1165"/>
                <a:ext cx="3995" cy="6234"/>
              </a:xfrm>
              <a:prstGeom prst="rect">
                <a:avLst/>
              </a:prstGeom>
            </p:spPr>
          </p:pic>
          <p:pic>
            <p:nvPicPr>
              <p:cNvPr id="29" name="图片 28" descr="未标题-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808" y="6010"/>
                <a:ext cx="521" cy="1160"/>
              </a:xfrm>
              <a:prstGeom prst="rect">
                <a:avLst/>
              </a:prstGeom>
            </p:spPr>
          </p:pic>
        </p:grpSp>
        <p:grpSp>
          <p:nvGrpSpPr>
            <p:cNvPr id="23" name="组合 22"/>
            <p:cNvGrpSpPr/>
            <p:nvPr/>
          </p:nvGrpSpPr>
          <p:grpSpPr>
            <a:xfrm>
              <a:off x="12972" y="1806"/>
              <a:ext cx="2916" cy="4384"/>
              <a:chOff x="12028" y="1708"/>
              <a:chExt cx="4248" cy="5494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14096" y="1708"/>
                <a:ext cx="2174" cy="0"/>
              </a:xfrm>
              <a:prstGeom prst="line">
                <a:avLst/>
              </a:prstGeom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 flipH="1" flipV="1">
                <a:off x="16270" y="1708"/>
                <a:ext cx="7" cy="5494"/>
              </a:xfrm>
              <a:prstGeom prst="line">
                <a:avLst/>
              </a:prstGeom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12028" y="7192"/>
                <a:ext cx="4242" cy="0"/>
              </a:xfrm>
              <a:prstGeom prst="line">
                <a:avLst/>
              </a:prstGeom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 flipV="1">
                <a:off x="12028" y="5116"/>
                <a:ext cx="0" cy="2069"/>
              </a:xfrm>
              <a:prstGeom prst="line">
                <a:avLst/>
              </a:prstGeom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</p:grpSp>
      </p:grpSp>
      <p:sp>
        <p:nvSpPr>
          <p:cNvPr id="30" name="文本框 34"/>
          <p:cNvSpPr txBox="1"/>
          <p:nvPr/>
        </p:nvSpPr>
        <p:spPr>
          <a:xfrm>
            <a:off x="3460549" y="1413648"/>
            <a:ext cx="536956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latin typeface="方正粗倩简体" panose="03000509000000000000" charset="-122"/>
                <a:ea typeface="方正粗倩简体" panose="03000509000000000000" charset="-122"/>
                <a:cs typeface="方正粗倩简体" panose="03000509000000000000" charset="-122"/>
              </a:rPr>
              <a:t>鬼 谷 子 纵 横 文 化 院</a:t>
            </a:r>
            <a:endParaRPr lang="zh-CN" altLang="en-US" sz="4000" b="1" dirty="0" smtClean="0">
              <a:latin typeface="方正粗倩简体" panose="03000509000000000000" charset="-122"/>
              <a:ea typeface="方正粗倩简体" panose="03000509000000000000" charset="-122"/>
              <a:cs typeface="方正粗倩简体" panose="03000509000000000000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14476" y="4477408"/>
            <a:ext cx="100061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2022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51510" y="338455"/>
            <a:ext cx="4065905" cy="838835"/>
            <a:chOff x="1026" y="533"/>
            <a:chExt cx="6403" cy="1321"/>
          </a:xfrm>
        </p:grpSpPr>
        <p:pic>
          <p:nvPicPr>
            <p:cNvPr id="3" name="图片 2" descr="鬼谷先师logo副本"/>
            <p:cNvPicPr>
              <a:picLocks noChangeAspect="1"/>
            </p:cNvPicPr>
            <p:nvPr/>
          </p:nvPicPr>
          <p:blipFill>
            <a:blip r:embed="rId5"/>
            <a:srcRect b="21788"/>
            <a:stretch>
              <a:fillRect/>
            </a:stretch>
          </p:blipFill>
          <p:spPr>
            <a:xfrm>
              <a:off x="1026" y="533"/>
              <a:ext cx="1660" cy="1321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2566" y="822"/>
              <a:ext cx="4863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dirty="0" smtClean="0">
                  <a:latin typeface="方正粗倩简体" panose="03000509000000000000" charset="-122"/>
                  <a:ea typeface="方正粗倩简体" panose="03000509000000000000" charset="-122"/>
                  <a:cs typeface="方正粗倩简体" panose="03000509000000000000" charset="-122"/>
                </a:rPr>
                <a:t>鬼谷子纵横文化院</a:t>
              </a:r>
              <a:endParaRPr lang="zh-CN" altLang="en-US" sz="2400" dirty="0" smtClean="0">
                <a:latin typeface="方正粗倩简体" panose="03000509000000000000" charset="-122"/>
                <a:ea typeface="方正粗倩简体" panose="03000509000000000000" charset="-122"/>
                <a:cs typeface="方正粗倩简体" panose="03000509000000000000" charset="-122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 descr="未标题-1"/>
          <p:cNvPicPr>
            <a:picLocks noChangeAspect="1"/>
          </p:cNvPicPr>
          <p:nvPr/>
        </p:nvPicPr>
        <p:blipFill>
          <a:blip r:embed="rId1">
            <a:lum bright="6000"/>
          </a:blip>
          <a:stretch>
            <a:fillRect/>
          </a:stretch>
        </p:blipFill>
        <p:spPr>
          <a:xfrm>
            <a:off x="3859530" y="3243580"/>
            <a:ext cx="290830" cy="645795"/>
          </a:xfrm>
          <a:prstGeom prst="rect">
            <a:avLst/>
          </a:prstGeom>
        </p:spPr>
      </p:pic>
      <p:pic>
        <p:nvPicPr>
          <p:cNvPr id="3" name="图片 2" descr="45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" y="-40640"/>
            <a:ext cx="3686175" cy="3697605"/>
          </a:xfrm>
          <a:prstGeom prst="rect">
            <a:avLst/>
          </a:prstGeom>
        </p:spPr>
      </p:pic>
      <p:pic>
        <p:nvPicPr>
          <p:cNvPr id="6" name="图片 5" descr="323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8815" y="4624070"/>
            <a:ext cx="1351915" cy="1296035"/>
          </a:xfrm>
          <a:prstGeom prst="rect">
            <a:avLst/>
          </a:prstGeom>
        </p:spPr>
      </p:pic>
      <p:sp>
        <p:nvSpPr>
          <p:cNvPr id="14" name="文本框 34"/>
          <p:cNvSpPr txBox="1"/>
          <p:nvPr/>
        </p:nvSpPr>
        <p:spPr>
          <a:xfrm>
            <a:off x="4331171" y="3181489"/>
            <a:ext cx="49936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/>
              <a:t>鬼 谷 系 列 课 程 简介</a:t>
            </a:r>
            <a:endParaRPr lang="zh-CN" altLang="en-US" sz="4000" b="1" dirty="0"/>
          </a:p>
        </p:txBody>
      </p:sp>
      <p:grpSp>
        <p:nvGrpSpPr>
          <p:cNvPr id="8" name="组合 7"/>
          <p:cNvGrpSpPr/>
          <p:nvPr/>
        </p:nvGrpSpPr>
        <p:grpSpPr>
          <a:xfrm>
            <a:off x="7548880" y="398780"/>
            <a:ext cx="4065905" cy="838835"/>
            <a:chOff x="1026" y="533"/>
            <a:chExt cx="6403" cy="1321"/>
          </a:xfrm>
        </p:grpSpPr>
        <p:pic>
          <p:nvPicPr>
            <p:cNvPr id="2" name="图片 1" descr="鬼谷先师logo副本"/>
            <p:cNvPicPr>
              <a:picLocks noChangeAspect="1"/>
            </p:cNvPicPr>
            <p:nvPr/>
          </p:nvPicPr>
          <p:blipFill>
            <a:blip r:embed="rId4"/>
            <a:srcRect b="21788"/>
            <a:stretch>
              <a:fillRect/>
            </a:stretch>
          </p:blipFill>
          <p:spPr>
            <a:xfrm>
              <a:off x="1026" y="533"/>
              <a:ext cx="1660" cy="1321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2566" y="822"/>
              <a:ext cx="4863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dirty="0" smtClean="0">
                  <a:latin typeface="方正粗倩简体" panose="03000509000000000000" charset="-122"/>
                  <a:ea typeface="方正粗倩简体" panose="03000509000000000000" charset="-122"/>
                  <a:cs typeface="方正粗倩简体" panose="03000509000000000000" charset="-122"/>
                </a:rPr>
                <a:t>鬼谷子纵横文化院</a:t>
              </a:r>
              <a:endParaRPr lang="zh-CN" altLang="en-US" sz="2400" dirty="0" smtClean="0">
                <a:latin typeface="方正粗倩简体" panose="03000509000000000000" charset="-122"/>
                <a:ea typeface="方正粗倩简体" panose="03000509000000000000" charset="-122"/>
                <a:cs typeface="方正粗倩简体" panose="03000509000000000000" charset="-122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847975" y="2270125"/>
            <a:ext cx="1416050" cy="1591945"/>
          </a:xfrm>
          <a:prstGeom prst="rect">
            <a:avLst/>
          </a:prstGeom>
          <a:solidFill>
            <a:srgbClr val="FFFCF3"/>
          </a:solidFill>
          <a:ln w="12700">
            <a:solidFill>
              <a:srgbClr val="997F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918585" y="2600960"/>
            <a:ext cx="763905" cy="782955"/>
          </a:xfrm>
          <a:prstGeom prst="rect">
            <a:avLst/>
          </a:prstGeom>
          <a:solidFill>
            <a:srgbClr val="FFFCF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3947160" y="3383915"/>
            <a:ext cx="642620" cy="0"/>
          </a:xfrm>
          <a:prstGeom prst="line">
            <a:avLst/>
          </a:prstGeom>
          <a:ln w="12700">
            <a:solidFill>
              <a:srgbClr val="997F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3918585" y="2670810"/>
            <a:ext cx="69088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000">
                <a:solidFill>
                  <a:srgbClr val="5D4A30"/>
                </a:solidFill>
                <a:latin typeface="方正黑体简体" panose="02010601030101010101" charset="-122"/>
                <a:ea typeface="方正黑体简体" panose="02010601030101010101" charset="-122"/>
              </a:rPr>
              <a:t>目录</a:t>
            </a:r>
            <a:endParaRPr lang="zh-CN" altLang="en-US" sz="2000">
              <a:solidFill>
                <a:srgbClr val="5D4A30"/>
              </a:solidFill>
              <a:latin typeface="方正黑体简体" panose="02010601030101010101" charset="-122"/>
              <a:ea typeface="方正黑体简体" panose="0201060103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683635" y="3046730"/>
            <a:ext cx="1160780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1600">
                <a:solidFill>
                  <a:srgbClr val="5D4A30"/>
                </a:solidFill>
                <a:latin typeface="方正黑体简体" panose="02010601030101010101" charset="-122"/>
                <a:ea typeface="方正黑体简体" panose="02010601030101010101" charset="-122"/>
              </a:rPr>
              <a:t>CONTENT</a:t>
            </a:r>
            <a:endParaRPr lang="en-US" altLang="zh-CN" sz="1600">
              <a:solidFill>
                <a:srgbClr val="5D4A30"/>
              </a:solidFill>
              <a:latin typeface="方正黑体简体" panose="02010601030101010101" charset="-122"/>
              <a:ea typeface="方正黑体简体" panose="02010601030101010101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5255260" y="603885"/>
            <a:ext cx="541020" cy="541020"/>
          </a:xfrm>
          <a:prstGeom prst="ellipse">
            <a:avLst/>
          </a:prstGeom>
          <a:solidFill>
            <a:srgbClr val="F6F3DF"/>
          </a:solidFill>
          <a:ln w="9525">
            <a:solidFill>
              <a:srgbClr val="997F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5255260" y="1485265"/>
            <a:ext cx="541020" cy="541020"/>
          </a:xfrm>
          <a:prstGeom prst="ellipse">
            <a:avLst/>
          </a:prstGeom>
          <a:solidFill>
            <a:srgbClr val="F6F3DF"/>
          </a:solidFill>
          <a:ln w="9525">
            <a:solidFill>
              <a:srgbClr val="997F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5255260" y="3248025"/>
            <a:ext cx="541020" cy="541020"/>
          </a:xfrm>
          <a:prstGeom prst="ellipse">
            <a:avLst/>
          </a:prstGeom>
          <a:solidFill>
            <a:srgbClr val="F6F3DF"/>
          </a:solidFill>
          <a:ln w="9525">
            <a:solidFill>
              <a:srgbClr val="997F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5255260" y="2366645"/>
            <a:ext cx="541020" cy="541020"/>
          </a:xfrm>
          <a:prstGeom prst="ellipse">
            <a:avLst/>
          </a:prstGeom>
          <a:solidFill>
            <a:srgbClr val="F6F3DF"/>
          </a:solidFill>
          <a:ln w="9525">
            <a:solidFill>
              <a:srgbClr val="997F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5255260" y="4129405"/>
            <a:ext cx="541020" cy="541020"/>
          </a:xfrm>
          <a:prstGeom prst="ellipse">
            <a:avLst/>
          </a:prstGeom>
          <a:solidFill>
            <a:srgbClr val="F6F3DF"/>
          </a:solidFill>
          <a:ln w="9525">
            <a:solidFill>
              <a:srgbClr val="997F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5320030" y="690245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olidFill>
                  <a:srgbClr val="5D4A30"/>
                </a:solidFill>
                <a:latin typeface="方正黑体简体" panose="02010601030101010101" charset="-122"/>
                <a:ea typeface="方正黑体简体" panose="02010601030101010101" charset="-122"/>
              </a:rPr>
              <a:t>壹</a:t>
            </a:r>
            <a:endParaRPr lang="zh-CN" altLang="en-US">
              <a:solidFill>
                <a:srgbClr val="5D4A30"/>
              </a:solidFill>
              <a:latin typeface="方正黑体简体" panose="02010601030101010101" charset="-122"/>
              <a:ea typeface="方正黑体简体" panose="02010601030101010101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320030" y="1571625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olidFill>
                  <a:srgbClr val="5D4A30"/>
                </a:solidFill>
                <a:latin typeface="方正黑体简体" panose="02010601030101010101" charset="-122"/>
                <a:ea typeface="方正黑体简体" panose="02010601030101010101" charset="-122"/>
              </a:rPr>
              <a:t>贰</a:t>
            </a:r>
            <a:endParaRPr lang="zh-CN" altLang="en-US">
              <a:solidFill>
                <a:srgbClr val="5D4A30"/>
              </a:solidFill>
              <a:latin typeface="方正黑体简体" panose="02010601030101010101" charset="-122"/>
              <a:ea typeface="方正黑体简体" panose="02010601030101010101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320030" y="2453005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olidFill>
                  <a:srgbClr val="5D4A30"/>
                </a:solidFill>
                <a:latin typeface="方正黑体简体" panose="02010601030101010101" charset="-122"/>
                <a:ea typeface="方正黑体简体" panose="02010601030101010101" charset="-122"/>
              </a:rPr>
              <a:t>叁</a:t>
            </a:r>
            <a:endParaRPr lang="zh-CN" altLang="en-US">
              <a:solidFill>
                <a:srgbClr val="5D4A30"/>
              </a:solidFill>
              <a:latin typeface="方正黑体简体" panose="02010601030101010101" charset="-122"/>
              <a:ea typeface="方正黑体简体" panose="02010601030101010101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320030" y="3334385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olidFill>
                  <a:srgbClr val="5D4A30"/>
                </a:solidFill>
                <a:latin typeface="方正黑体简体" panose="02010601030101010101" charset="-122"/>
                <a:ea typeface="方正黑体简体" panose="02010601030101010101" charset="-122"/>
              </a:rPr>
              <a:t>肆</a:t>
            </a:r>
            <a:endParaRPr lang="zh-CN" altLang="en-US">
              <a:solidFill>
                <a:srgbClr val="5D4A30"/>
              </a:solidFill>
              <a:latin typeface="方正黑体简体" panose="02010601030101010101" charset="-122"/>
              <a:ea typeface="方正黑体简体" panose="02010601030101010101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5320030" y="4215765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olidFill>
                  <a:srgbClr val="5D4A30"/>
                </a:solidFill>
                <a:latin typeface="方正黑体简体" panose="02010601030101010101" charset="-122"/>
                <a:ea typeface="方正黑体简体" panose="02010601030101010101" charset="-122"/>
              </a:rPr>
              <a:t>伍</a:t>
            </a:r>
            <a:endParaRPr lang="zh-CN" altLang="en-US">
              <a:solidFill>
                <a:srgbClr val="5D4A30"/>
              </a:solidFill>
              <a:latin typeface="方正黑体简体" panose="02010601030101010101" charset="-122"/>
              <a:ea typeface="方正黑体简体" panose="02010601030101010101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982970" y="690245"/>
            <a:ext cx="2492990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000" dirty="0">
                <a:solidFill>
                  <a:srgbClr val="5D4A30"/>
                </a:solidFill>
                <a:latin typeface="方正黑体简体" panose="02010601030101010101" charset="-122"/>
                <a:ea typeface="方正黑体简体" panose="02010601030101010101" charset="-122"/>
              </a:rPr>
              <a:t>《</a:t>
            </a:r>
            <a:r>
              <a:rPr lang="zh-CN" altLang="en-US" sz="2000" dirty="0">
                <a:solidFill>
                  <a:srgbClr val="5D4A30"/>
                </a:solidFill>
                <a:latin typeface="方正黑体简体" panose="02010601030101010101" charset="-122"/>
                <a:ea typeface="方正黑体简体" panose="02010601030101010101" charset="-122"/>
              </a:rPr>
              <a:t>鬼谷子大商之道</a:t>
            </a:r>
            <a:r>
              <a:rPr lang="en-US" altLang="zh-CN" sz="2000" dirty="0">
                <a:solidFill>
                  <a:srgbClr val="5D4A30"/>
                </a:solidFill>
                <a:latin typeface="方正黑体简体" panose="02010601030101010101" charset="-122"/>
                <a:ea typeface="方正黑体简体" panose="02010601030101010101" charset="-122"/>
              </a:rPr>
              <a:t>》</a:t>
            </a:r>
            <a:endParaRPr lang="zh-CN" altLang="en-US" sz="2000" dirty="0">
              <a:solidFill>
                <a:srgbClr val="5D4A30"/>
              </a:solidFill>
              <a:latin typeface="方正黑体简体" panose="02010601030101010101" charset="-122"/>
              <a:ea typeface="方正黑体简体" panose="02010601030101010101" charset="-122"/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5525770" y="1144905"/>
            <a:ext cx="2976880" cy="0"/>
          </a:xfrm>
          <a:prstGeom prst="line">
            <a:avLst/>
          </a:prstGeom>
          <a:ln w="9525">
            <a:solidFill>
              <a:srgbClr val="B7A8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/>
        </p:nvSpPr>
        <p:spPr>
          <a:xfrm>
            <a:off x="6002655" y="1541145"/>
            <a:ext cx="2492990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000" dirty="0">
                <a:solidFill>
                  <a:srgbClr val="5D4A30"/>
                </a:solidFill>
                <a:latin typeface="方正黑体简体" panose="02010601030101010101" charset="-122"/>
                <a:ea typeface="方正黑体简体" panose="02010601030101010101" charset="-122"/>
              </a:rPr>
              <a:t>《</a:t>
            </a:r>
            <a:r>
              <a:rPr lang="zh-CN" altLang="en-US" sz="2000" dirty="0">
                <a:solidFill>
                  <a:srgbClr val="5D4A30"/>
                </a:solidFill>
                <a:latin typeface="方正黑体简体" panose="02010601030101010101" charset="-122"/>
                <a:ea typeface="方正黑体简体" panose="02010601030101010101" charset="-122"/>
              </a:rPr>
              <a:t>鬼谷子内炼智慧</a:t>
            </a:r>
            <a:r>
              <a:rPr lang="en-US" altLang="zh-CN" sz="2000" dirty="0">
                <a:solidFill>
                  <a:srgbClr val="5D4A30"/>
                </a:solidFill>
                <a:latin typeface="方正黑体简体" panose="02010601030101010101" charset="-122"/>
                <a:ea typeface="方正黑体简体" panose="02010601030101010101" charset="-122"/>
              </a:rPr>
              <a:t>》</a:t>
            </a:r>
            <a:endParaRPr lang="zh-CN" altLang="en-US" sz="2000" dirty="0">
              <a:solidFill>
                <a:srgbClr val="5D4A30"/>
              </a:solidFill>
              <a:latin typeface="方正黑体简体" panose="02010601030101010101" charset="-122"/>
              <a:ea typeface="方正黑体简体" panose="02010601030101010101" charset="-122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5525770" y="2026285"/>
            <a:ext cx="2976880" cy="0"/>
          </a:xfrm>
          <a:prstGeom prst="line">
            <a:avLst/>
          </a:prstGeom>
          <a:ln w="9525">
            <a:solidFill>
              <a:srgbClr val="B7A8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5525770" y="2907665"/>
            <a:ext cx="2976880" cy="0"/>
          </a:xfrm>
          <a:prstGeom prst="line">
            <a:avLst/>
          </a:prstGeom>
          <a:ln w="9525">
            <a:solidFill>
              <a:srgbClr val="B7A8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5525770" y="3789045"/>
            <a:ext cx="2976880" cy="0"/>
          </a:xfrm>
          <a:prstGeom prst="line">
            <a:avLst/>
          </a:prstGeom>
          <a:ln w="9525">
            <a:solidFill>
              <a:srgbClr val="B7A8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5525770" y="4670425"/>
            <a:ext cx="2976880" cy="0"/>
          </a:xfrm>
          <a:prstGeom prst="line">
            <a:avLst/>
          </a:prstGeom>
          <a:ln w="9525">
            <a:solidFill>
              <a:srgbClr val="B7A8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/>
          <p:cNvSpPr txBox="1"/>
          <p:nvPr/>
        </p:nvSpPr>
        <p:spPr>
          <a:xfrm>
            <a:off x="6002655" y="2437765"/>
            <a:ext cx="2492990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000" dirty="0">
                <a:solidFill>
                  <a:srgbClr val="5D4A30"/>
                </a:solidFill>
                <a:latin typeface="方正黑体简体" panose="02010601030101010101" charset="-122"/>
                <a:ea typeface="方正黑体简体" panose="02010601030101010101" charset="-122"/>
              </a:rPr>
              <a:t>《</a:t>
            </a:r>
            <a:r>
              <a:rPr lang="zh-CN" altLang="en-US" sz="2000" dirty="0">
                <a:solidFill>
                  <a:srgbClr val="5D4A30"/>
                </a:solidFill>
                <a:latin typeface="方正黑体简体" panose="02010601030101010101" charset="-122"/>
                <a:ea typeface="方正黑体简体" panose="02010601030101010101" charset="-122"/>
              </a:rPr>
              <a:t>鬼谷子纵横智慧</a:t>
            </a:r>
            <a:r>
              <a:rPr lang="en-US" altLang="zh-CN" sz="2000" dirty="0">
                <a:solidFill>
                  <a:srgbClr val="5D4A30"/>
                </a:solidFill>
                <a:latin typeface="方正黑体简体" panose="02010601030101010101" charset="-122"/>
                <a:ea typeface="方正黑体简体" panose="02010601030101010101" charset="-122"/>
              </a:rPr>
              <a:t>》</a:t>
            </a:r>
            <a:endParaRPr lang="zh-CN" altLang="en-US" sz="2000" dirty="0">
              <a:solidFill>
                <a:srgbClr val="5D4A30"/>
              </a:solidFill>
              <a:latin typeface="方正黑体简体" panose="02010601030101010101" charset="-122"/>
              <a:ea typeface="方正黑体简体" panose="02010601030101010101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5982970" y="3345815"/>
            <a:ext cx="2492990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000" dirty="0">
                <a:solidFill>
                  <a:srgbClr val="5D4A30"/>
                </a:solidFill>
                <a:latin typeface="方正黑体简体" panose="02010601030101010101" charset="-122"/>
                <a:ea typeface="方正黑体简体" panose="02010601030101010101" charset="-122"/>
              </a:rPr>
              <a:t>《</a:t>
            </a:r>
            <a:r>
              <a:rPr lang="zh-CN" altLang="en-US" sz="2000" dirty="0">
                <a:solidFill>
                  <a:srgbClr val="5D4A30"/>
                </a:solidFill>
                <a:latin typeface="方正黑体简体" panose="02010601030101010101" charset="-122"/>
                <a:ea typeface="方正黑体简体" panose="02010601030101010101" charset="-122"/>
              </a:rPr>
              <a:t>鬼谷子决策智慧</a:t>
            </a:r>
            <a:r>
              <a:rPr lang="en-US" altLang="zh-CN" sz="2000" dirty="0">
                <a:solidFill>
                  <a:srgbClr val="5D4A30"/>
                </a:solidFill>
                <a:latin typeface="方正黑体简体" panose="02010601030101010101" charset="-122"/>
                <a:ea typeface="方正黑体简体" panose="02010601030101010101" charset="-122"/>
              </a:rPr>
              <a:t>》</a:t>
            </a:r>
            <a:endParaRPr lang="zh-CN" altLang="en-US" sz="2000" dirty="0">
              <a:solidFill>
                <a:srgbClr val="5D4A30"/>
              </a:solidFill>
              <a:latin typeface="方正黑体简体" panose="02010601030101010101" charset="-122"/>
              <a:ea typeface="方正黑体简体" panose="02010601030101010101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6002655" y="4183380"/>
            <a:ext cx="2492990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000" dirty="0">
                <a:solidFill>
                  <a:srgbClr val="5D4A30"/>
                </a:solidFill>
                <a:latin typeface="方正黑体简体" panose="02010601030101010101" charset="-122"/>
                <a:ea typeface="方正黑体简体" panose="02010601030101010101" charset="-122"/>
              </a:rPr>
              <a:t>《</a:t>
            </a:r>
            <a:r>
              <a:rPr lang="zh-CN" altLang="en-US" sz="2000" dirty="0">
                <a:solidFill>
                  <a:srgbClr val="5D4A30"/>
                </a:solidFill>
                <a:latin typeface="方正黑体简体" panose="02010601030101010101" charset="-122"/>
                <a:ea typeface="方正黑体简体" panose="02010601030101010101" charset="-122"/>
              </a:rPr>
              <a:t>鬼谷子养生智慧</a:t>
            </a:r>
            <a:r>
              <a:rPr lang="en-US" altLang="zh-CN" sz="2000" dirty="0">
                <a:solidFill>
                  <a:srgbClr val="5D4A30"/>
                </a:solidFill>
                <a:latin typeface="方正黑体简体" panose="02010601030101010101" charset="-122"/>
                <a:ea typeface="方正黑体简体" panose="02010601030101010101" charset="-122"/>
              </a:rPr>
              <a:t>》</a:t>
            </a:r>
            <a:endParaRPr lang="zh-CN" altLang="en-US" sz="2000" dirty="0">
              <a:solidFill>
                <a:srgbClr val="5D4A30"/>
              </a:solidFill>
              <a:latin typeface="方正黑体简体" panose="02010601030101010101" charset="-122"/>
              <a:ea typeface="方正黑体简体" panose="02010601030101010101" charset="-122"/>
            </a:endParaRPr>
          </a:p>
        </p:txBody>
      </p:sp>
      <p:pic>
        <p:nvPicPr>
          <p:cNvPr id="43" name="图片 42" descr="5a094962ecb0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3820" y="2576195"/>
            <a:ext cx="1475740" cy="1434465"/>
          </a:xfrm>
          <a:prstGeom prst="rect">
            <a:avLst/>
          </a:prstGeom>
        </p:spPr>
      </p:pic>
      <p:sp>
        <p:nvSpPr>
          <p:cNvPr id="44" name="椭圆 43"/>
          <p:cNvSpPr/>
          <p:nvPr/>
        </p:nvSpPr>
        <p:spPr>
          <a:xfrm>
            <a:off x="5252085" y="4980305"/>
            <a:ext cx="541020" cy="541020"/>
          </a:xfrm>
          <a:prstGeom prst="ellipse">
            <a:avLst/>
          </a:prstGeom>
          <a:solidFill>
            <a:srgbClr val="F6F3DF"/>
          </a:solidFill>
          <a:ln w="9525">
            <a:solidFill>
              <a:srgbClr val="997F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文本框 31"/>
          <p:cNvSpPr txBox="1"/>
          <p:nvPr/>
        </p:nvSpPr>
        <p:spPr>
          <a:xfrm>
            <a:off x="5316855" y="5066665"/>
            <a:ext cx="415498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dirty="0">
                <a:solidFill>
                  <a:srgbClr val="5D4A30"/>
                </a:solidFill>
                <a:latin typeface="方正黑体简体" panose="02010601030101010101" charset="-122"/>
                <a:ea typeface="方正黑体简体" panose="02010601030101010101" charset="-122"/>
              </a:rPr>
              <a:t>陆</a:t>
            </a:r>
            <a:endParaRPr lang="zh-CN" altLang="en-US" dirty="0">
              <a:solidFill>
                <a:srgbClr val="5D4A30"/>
              </a:solidFill>
              <a:latin typeface="方正黑体简体" panose="02010601030101010101" charset="-122"/>
              <a:ea typeface="方正黑体简体" panose="02010601030101010101" charset="-122"/>
            </a:endParaRPr>
          </a:p>
        </p:txBody>
      </p:sp>
      <p:cxnSp>
        <p:nvCxnSpPr>
          <p:cNvPr id="46" name="直接连接符 45"/>
          <p:cNvCxnSpPr/>
          <p:nvPr/>
        </p:nvCxnSpPr>
        <p:spPr>
          <a:xfrm>
            <a:off x="5522595" y="5521325"/>
            <a:ext cx="2976880" cy="0"/>
          </a:xfrm>
          <a:prstGeom prst="line">
            <a:avLst/>
          </a:prstGeom>
          <a:ln w="9525">
            <a:solidFill>
              <a:srgbClr val="B7A8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框 41"/>
          <p:cNvSpPr txBox="1"/>
          <p:nvPr/>
        </p:nvSpPr>
        <p:spPr>
          <a:xfrm>
            <a:off x="5999480" y="5034280"/>
            <a:ext cx="2492990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000" dirty="0" smtClean="0">
                <a:solidFill>
                  <a:srgbClr val="5D4A30"/>
                </a:solidFill>
                <a:latin typeface="方正黑体简体" panose="02010601030101010101" charset="-122"/>
                <a:ea typeface="方正黑体简体" panose="02010601030101010101" charset="-122"/>
              </a:rPr>
              <a:t>《</a:t>
            </a:r>
            <a:r>
              <a:rPr lang="zh-CN" altLang="en-US" sz="2000" dirty="0" smtClean="0">
                <a:solidFill>
                  <a:srgbClr val="5D4A30"/>
                </a:solidFill>
                <a:latin typeface="方正黑体简体" panose="02010601030101010101" charset="-122"/>
                <a:ea typeface="方正黑体简体" panose="02010601030101010101" charset="-122"/>
              </a:rPr>
              <a:t>鬼谷子演说智慧</a:t>
            </a:r>
            <a:r>
              <a:rPr lang="en-US" altLang="zh-CN" sz="2000" dirty="0" smtClean="0">
                <a:solidFill>
                  <a:srgbClr val="5D4A30"/>
                </a:solidFill>
                <a:latin typeface="方正黑体简体" panose="02010601030101010101" charset="-122"/>
                <a:ea typeface="方正黑体简体" panose="02010601030101010101" charset="-122"/>
              </a:rPr>
              <a:t>》</a:t>
            </a:r>
            <a:endParaRPr lang="zh-CN" altLang="en-US" sz="2000" dirty="0">
              <a:solidFill>
                <a:srgbClr val="5D4A30"/>
              </a:solidFill>
              <a:latin typeface="方正黑体简体" panose="02010601030101010101" charset="-122"/>
              <a:ea typeface="方正黑体简体" panose="02010601030101010101" charset="-122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5262265" y="5767705"/>
            <a:ext cx="541020" cy="541020"/>
          </a:xfrm>
          <a:prstGeom prst="ellipse">
            <a:avLst/>
          </a:prstGeom>
          <a:solidFill>
            <a:srgbClr val="F6F3DF"/>
          </a:solidFill>
          <a:ln w="9525">
            <a:solidFill>
              <a:srgbClr val="997F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文本框 31"/>
          <p:cNvSpPr txBox="1"/>
          <p:nvPr/>
        </p:nvSpPr>
        <p:spPr>
          <a:xfrm>
            <a:off x="5327035" y="5854065"/>
            <a:ext cx="415498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dirty="0">
                <a:solidFill>
                  <a:srgbClr val="5D4A30"/>
                </a:solidFill>
                <a:latin typeface="方正黑体简体" panose="02010601030101010101" charset="-122"/>
                <a:ea typeface="方正黑体简体" panose="02010601030101010101" charset="-122"/>
              </a:rPr>
              <a:t>柒</a:t>
            </a:r>
            <a:endParaRPr lang="zh-CN" altLang="en-US" dirty="0">
              <a:solidFill>
                <a:srgbClr val="5D4A30"/>
              </a:solidFill>
              <a:latin typeface="方正黑体简体" panose="02010601030101010101" charset="-122"/>
              <a:ea typeface="方正黑体简体" panose="02010601030101010101" charset="-122"/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5532775" y="6308725"/>
            <a:ext cx="2976880" cy="0"/>
          </a:xfrm>
          <a:prstGeom prst="line">
            <a:avLst/>
          </a:prstGeom>
          <a:ln w="9525">
            <a:solidFill>
              <a:srgbClr val="B7A8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框 41"/>
          <p:cNvSpPr txBox="1"/>
          <p:nvPr/>
        </p:nvSpPr>
        <p:spPr>
          <a:xfrm>
            <a:off x="6009660" y="5821680"/>
            <a:ext cx="2492990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000" dirty="0" smtClean="0">
                <a:solidFill>
                  <a:srgbClr val="5D4A30"/>
                </a:solidFill>
                <a:latin typeface="方正黑体简体" panose="02010601030101010101" charset="-122"/>
                <a:ea typeface="方正黑体简体" panose="02010601030101010101" charset="-122"/>
              </a:rPr>
              <a:t>《</a:t>
            </a:r>
            <a:r>
              <a:rPr lang="zh-CN" altLang="en-US" sz="2000" dirty="0" smtClean="0">
                <a:solidFill>
                  <a:srgbClr val="5D4A30"/>
                </a:solidFill>
                <a:latin typeface="方正黑体简体" panose="02010601030101010101" charset="-122"/>
                <a:ea typeface="方正黑体简体" panose="02010601030101010101" charset="-122"/>
              </a:rPr>
              <a:t>鬼谷子谈判智慧</a:t>
            </a:r>
            <a:r>
              <a:rPr lang="en-US" altLang="zh-CN" sz="2000" dirty="0" smtClean="0">
                <a:solidFill>
                  <a:srgbClr val="5D4A30"/>
                </a:solidFill>
                <a:latin typeface="方正黑体简体" panose="02010601030101010101" charset="-122"/>
                <a:ea typeface="方正黑体简体" panose="02010601030101010101" charset="-122"/>
              </a:rPr>
              <a:t>》</a:t>
            </a:r>
            <a:endParaRPr lang="zh-CN" altLang="en-US" sz="2000" dirty="0">
              <a:solidFill>
                <a:srgbClr val="5D4A30"/>
              </a:solidFill>
              <a:latin typeface="方正黑体简体" panose="02010601030101010101" charset="-122"/>
              <a:ea typeface="方正黑体简体" panose="02010601030101010101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51510" y="338455"/>
            <a:ext cx="4065905" cy="838835"/>
            <a:chOff x="1026" y="533"/>
            <a:chExt cx="6403" cy="1321"/>
          </a:xfrm>
        </p:grpSpPr>
        <p:pic>
          <p:nvPicPr>
            <p:cNvPr id="7" name="图片 6" descr="鬼谷先师logo副本"/>
            <p:cNvPicPr>
              <a:picLocks noChangeAspect="1"/>
            </p:cNvPicPr>
            <p:nvPr/>
          </p:nvPicPr>
          <p:blipFill>
            <a:blip r:embed="rId2"/>
            <a:srcRect b="21788"/>
            <a:stretch>
              <a:fillRect/>
            </a:stretch>
          </p:blipFill>
          <p:spPr>
            <a:xfrm>
              <a:off x="1026" y="533"/>
              <a:ext cx="1660" cy="1321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2566" y="822"/>
              <a:ext cx="4863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dirty="0" smtClean="0">
                  <a:latin typeface="方正粗倩简体" panose="03000509000000000000" charset="-122"/>
                  <a:ea typeface="方正粗倩简体" panose="03000509000000000000" charset="-122"/>
                  <a:cs typeface="方正粗倩简体" panose="03000509000000000000" charset="-122"/>
                </a:rPr>
                <a:t>鬼谷子纵横文化院</a:t>
              </a:r>
              <a:endParaRPr lang="zh-CN" altLang="en-US" sz="2400" dirty="0" smtClean="0">
                <a:latin typeface="方正粗倩简体" panose="03000509000000000000" charset="-122"/>
                <a:ea typeface="方正粗倩简体" panose="03000509000000000000" charset="-122"/>
                <a:cs typeface="方正粗倩简体" panose="03000509000000000000" charset="-122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578475" y="2005330"/>
            <a:ext cx="763905" cy="782955"/>
          </a:xfrm>
          <a:prstGeom prst="rect">
            <a:avLst/>
          </a:prstGeom>
          <a:solidFill>
            <a:srgbClr val="FFFCF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636270" y="1043940"/>
            <a:ext cx="2369165" cy="0"/>
          </a:xfrm>
          <a:prstGeom prst="line">
            <a:avLst/>
          </a:prstGeom>
          <a:ln w="9525">
            <a:solidFill>
              <a:srgbClr val="5D4A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575945" y="582930"/>
            <a:ext cx="2492990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000" dirty="0">
                <a:solidFill>
                  <a:srgbClr val="5D4A30"/>
                </a:solidFill>
                <a:latin typeface="方正黑体简体" panose="02010601030101010101" charset="-122"/>
                <a:ea typeface="方正黑体简体" panose="02010601030101010101" charset="-122"/>
              </a:rPr>
              <a:t>《</a:t>
            </a:r>
            <a:r>
              <a:rPr lang="zh-CN" altLang="en-US" sz="2000" dirty="0">
                <a:solidFill>
                  <a:srgbClr val="5D4A30"/>
                </a:solidFill>
                <a:latin typeface="方正黑体简体" panose="02010601030101010101" charset="-122"/>
                <a:ea typeface="方正黑体简体" panose="02010601030101010101" charset="-122"/>
              </a:rPr>
              <a:t>鬼谷子大商之道</a:t>
            </a:r>
            <a:r>
              <a:rPr lang="en-US" altLang="zh-CN" sz="2000" dirty="0">
                <a:solidFill>
                  <a:srgbClr val="5D4A30"/>
                </a:solidFill>
                <a:latin typeface="方正黑体简体" panose="02010601030101010101" charset="-122"/>
                <a:ea typeface="方正黑体简体" panose="02010601030101010101" charset="-122"/>
              </a:rPr>
              <a:t>》</a:t>
            </a:r>
            <a:endParaRPr lang="zh-CN" altLang="en-US" sz="2000" b="1" dirty="0">
              <a:solidFill>
                <a:srgbClr val="5D4A30"/>
              </a:solidFill>
              <a:latin typeface="方正黑体简体" panose="02010601030101010101" charset="-122"/>
              <a:ea typeface="方正黑体简体" panose="02010601030101010101" charset="-122"/>
            </a:endParaRPr>
          </a:p>
        </p:txBody>
      </p:sp>
      <p:pic>
        <p:nvPicPr>
          <p:cNvPr id="22" name="图片 21" descr="765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5" y="5396865"/>
            <a:ext cx="1554480" cy="146113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79145" y="1414145"/>
            <a:ext cx="1093724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      </a:t>
            </a:r>
            <a:r>
              <a:rPr lang="zh-CN" altLang="zh-CN" sz="2000" dirty="0" smtClean="0"/>
              <a:t>夫</a:t>
            </a:r>
            <a:r>
              <a:rPr lang="zh-CN" altLang="zh-CN" sz="2000" dirty="0"/>
              <a:t>大商者，胸存纵横四海之志，怀抱吞吐宇宙之气，其学通于大道，其功接于社稷，其势籴入惊风雨、粜出泣鬼神，也正所谓良贾何负名臣，大商笑看书生</a:t>
            </a:r>
            <a:r>
              <a:rPr lang="zh-CN" altLang="zh-CN" sz="2000" dirty="0" smtClean="0"/>
              <a:t>。</a:t>
            </a:r>
            <a:endParaRPr lang="en-US" altLang="zh-CN" sz="2000" dirty="0" smtClean="0"/>
          </a:p>
          <a:p>
            <a:endParaRPr lang="en-US" altLang="zh-CN" sz="2000" dirty="0"/>
          </a:p>
          <a:p>
            <a:r>
              <a:rPr lang="zh-CN" altLang="zh-CN" sz="2000" b="1" dirty="0"/>
              <a:t>课程的第一版块：明晰道与术，修习内圣外王之</a:t>
            </a:r>
            <a:r>
              <a:rPr lang="zh-CN" altLang="zh-CN" sz="2000" b="1" dirty="0" smtClean="0"/>
              <a:t>道</a:t>
            </a:r>
            <a:endParaRPr lang="en-US" altLang="zh-CN" sz="2000" b="1" dirty="0" smtClean="0"/>
          </a:p>
          <a:p>
            <a:endParaRPr lang="zh-CN" altLang="zh-CN" sz="2000" dirty="0"/>
          </a:p>
          <a:p>
            <a:r>
              <a:rPr lang="zh-CN" altLang="zh-CN" sz="2000" dirty="0"/>
              <a:t>道是道路、是方向、是法则。指要对事物的系统总体和全面进行把握，它主要是表现在思想上面的东西了，悟商业本质。术是手段、方法、策略、技巧</a:t>
            </a:r>
            <a:r>
              <a:rPr lang="zh-CN" altLang="zh-CN" sz="2000" dirty="0" smtClean="0"/>
              <a:t>。</a:t>
            </a:r>
            <a:endParaRPr lang="en-US" altLang="zh-CN" sz="2000" dirty="0" smtClean="0"/>
          </a:p>
          <a:p>
            <a:endParaRPr lang="zh-CN" altLang="zh-CN" sz="2000" dirty="0"/>
          </a:p>
          <a:p>
            <a:r>
              <a:rPr lang="zh-CN" altLang="zh-CN" sz="2000" b="1" dirty="0" smtClean="0"/>
              <a:t>课程</a:t>
            </a:r>
            <a:r>
              <a:rPr lang="zh-CN" altLang="zh-CN" sz="2000" b="1" dirty="0"/>
              <a:t>第二版块：权衡常与变，掌握决策</a:t>
            </a:r>
            <a:r>
              <a:rPr lang="zh-CN" altLang="zh-CN" sz="2000" b="1" dirty="0" smtClean="0"/>
              <a:t>艺术</a:t>
            </a:r>
            <a:endParaRPr lang="en-US" altLang="zh-CN" sz="2000" b="1" dirty="0" smtClean="0"/>
          </a:p>
          <a:p>
            <a:endParaRPr lang="zh-CN" altLang="zh-CN" sz="2000" dirty="0"/>
          </a:p>
          <a:p>
            <a:r>
              <a:rPr lang="zh-CN" altLang="zh-CN" sz="2000" dirty="0"/>
              <a:t>规律是不变的，掌握了规律，未来是可以预测的</a:t>
            </a:r>
            <a:r>
              <a:rPr lang="en-US" altLang="zh-CN" sz="2000" dirty="0"/>
              <a:t>!</a:t>
            </a:r>
            <a:r>
              <a:rPr lang="zh-CN" altLang="zh-CN" sz="2000" dirty="0"/>
              <a:t>变化是现象，从现象中找规律，从小变中发现规律，从常变中发现趋势，就能轻松了解目标市场，便于对整体环境的全盘了解，以准确地预测环境的变动，并迅速因应随之而来的挑战</a:t>
            </a:r>
            <a:r>
              <a:rPr lang="zh-CN" altLang="zh-CN" sz="2000" dirty="0" smtClean="0"/>
              <a:t>。</a:t>
            </a:r>
            <a:endParaRPr lang="zh-CN" altLang="zh-C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578475" y="2005330"/>
            <a:ext cx="763905" cy="782955"/>
          </a:xfrm>
          <a:prstGeom prst="rect">
            <a:avLst/>
          </a:prstGeom>
          <a:solidFill>
            <a:srgbClr val="FFFCF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636270" y="1043940"/>
            <a:ext cx="2369165" cy="0"/>
          </a:xfrm>
          <a:prstGeom prst="line">
            <a:avLst/>
          </a:prstGeom>
          <a:ln w="9525">
            <a:solidFill>
              <a:srgbClr val="5D4A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575945" y="582930"/>
            <a:ext cx="2492990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000" dirty="0">
                <a:solidFill>
                  <a:srgbClr val="5D4A30"/>
                </a:solidFill>
                <a:latin typeface="方正黑体简体" panose="02010601030101010101" charset="-122"/>
                <a:ea typeface="方正黑体简体" panose="02010601030101010101" charset="-122"/>
              </a:rPr>
              <a:t>《</a:t>
            </a:r>
            <a:r>
              <a:rPr lang="zh-CN" altLang="en-US" sz="2000" dirty="0">
                <a:solidFill>
                  <a:srgbClr val="5D4A30"/>
                </a:solidFill>
                <a:latin typeface="方正黑体简体" panose="02010601030101010101" charset="-122"/>
                <a:ea typeface="方正黑体简体" panose="02010601030101010101" charset="-122"/>
              </a:rPr>
              <a:t>鬼谷子大商之道</a:t>
            </a:r>
            <a:r>
              <a:rPr lang="en-US" altLang="zh-CN" sz="2000" dirty="0">
                <a:solidFill>
                  <a:srgbClr val="5D4A30"/>
                </a:solidFill>
                <a:latin typeface="方正黑体简体" panose="02010601030101010101" charset="-122"/>
                <a:ea typeface="方正黑体简体" panose="02010601030101010101" charset="-122"/>
              </a:rPr>
              <a:t>》</a:t>
            </a:r>
            <a:endParaRPr lang="zh-CN" altLang="en-US" sz="2000" b="1" dirty="0">
              <a:solidFill>
                <a:srgbClr val="5D4A30"/>
              </a:solidFill>
              <a:latin typeface="方正黑体简体" panose="02010601030101010101" charset="-122"/>
              <a:ea typeface="方正黑体简体" panose="0201060103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90245" y="1261745"/>
            <a:ext cx="109372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000" b="1" dirty="0" smtClean="0"/>
              <a:t>课程</a:t>
            </a:r>
            <a:r>
              <a:rPr lang="zh-CN" altLang="zh-CN" sz="2000" b="1" dirty="0"/>
              <a:t>第三版块：明辨利与害，掌握决策</a:t>
            </a:r>
            <a:r>
              <a:rPr lang="zh-CN" altLang="zh-CN" sz="2000" b="1" dirty="0" smtClean="0"/>
              <a:t>艺术</a:t>
            </a:r>
            <a:endParaRPr lang="en-US" altLang="zh-CN" sz="2000" b="1" dirty="0" smtClean="0"/>
          </a:p>
          <a:p>
            <a:endParaRPr lang="zh-CN" altLang="zh-CN" sz="2000" dirty="0"/>
          </a:p>
          <a:p>
            <a:r>
              <a:rPr lang="en-US" altLang="zh-CN" sz="2000" dirty="0" smtClean="0"/>
              <a:t>      </a:t>
            </a:r>
            <a:r>
              <a:rPr lang="zh-CN" altLang="zh-CN" sz="2000" dirty="0" smtClean="0"/>
              <a:t>成就</a:t>
            </a:r>
            <a:r>
              <a:rPr lang="zh-CN" altLang="zh-CN" sz="2000" dirty="0"/>
              <a:t>一家伟大的企业没有十到二十年的积累、沉淀难以造就，但让一个企业倒下来，只需要老板一个愚蠢地决策！</a:t>
            </a:r>
            <a:endParaRPr lang="zh-CN" altLang="zh-CN" sz="2000" dirty="0"/>
          </a:p>
          <a:p>
            <a:r>
              <a:rPr lang="en-US" altLang="zh-CN" sz="2000" dirty="0"/>
              <a:t> </a:t>
            </a:r>
            <a:endParaRPr lang="zh-CN" altLang="zh-CN" sz="2000" dirty="0"/>
          </a:p>
          <a:p>
            <a:r>
              <a:rPr lang="zh-CN" altLang="zh-CN" sz="2000" b="1" dirty="0"/>
              <a:t>课程第四版块：掌握捭阖之道，路演</a:t>
            </a:r>
            <a:r>
              <a:rPr lang="zh-CN" altLang="zh-CN" sz="2000" b="1" dirty="0" smtClean="0"/>
              <a:t>智慧</a:t>
            </a:r>
            <a:endParaRPr lang="en-US" altLang="zh-CN" sz="2000" b="1" dirty="0" smtClean="0"/>
          </a:p>
          <a:p>
            <a:endParaRPr lang="zh-CN" altLang="zh-CN" sz="2000" dirty="0"/>
          </a:p>
          <a:p>
            <a:r>
              <a:rPr lang="en-US" altLang="zh-CN" sz="2000" dirty="0" smtClean="0"/>
              <a:t>      </a:t>
            </a:r>
            <a:r>
              <a:rPr lang="zh-CN" altLang="zh-CN" sz="2000" dirty="0" smtClean="0"/>
              <a:t>《鬼谷子》</a:t>
            </a:r>
            <a:r>
              <a:rPr lang="zh-CN" altLang="zh-CN" sz="2000" dirty="0"/>
              <a:t>中的捭阖之道乃进退之道，是沟通的最佳境界，是游说诸侯、操纵政治、为人处世的一个重要策略。</a:t>
            </a:r>
            <a:endParaRPr lang="zh-CN" altLang="zh-CN" sz="2000" dirty="0"/>
          </a:p>
          <a:p>
            <a:r>
              <a:rPr lang="en-US" altLang="zh-CN" sz="2000" dirty="0" smtClean="0"/>
              <a:t>        </a:t>
            </a:r>
            <a:r>
              <a:rPr lang="zh-CN" altLang="zh-CN" sz="2000" dirty="0" smtClean="0"/>
              <a:t>会</a:t>
            </a:r>
            <a:r>
              <a:rPr lang="zh-CN" altLang="zh-CN" sz="2000" dirty="0"/>
              <a:t>讲话开口来财，不会讲话出口惹祸！在这个粉丝经济的时代，拥有千万粉丝必有亿万收入</a:t>
            </a:r>
            <a:r>
              <a:rPr lang="en-US" altLang="zh-CN" sz="2000" dirty="0"/>
              <a:t>!</a:t>
            </a:r>
            <a:r>
              <a:rPr lang="zh-CN" altLang="zh-CN" sz="2000" dirty="0"/>
              <a:t>不会沟通演讲，几乎寸步难行！</a:t>
            </a:r>
            <a:endParaRPr lang="zh-CN" altLang="zh-CN" sz="2000" dirty="0"/>
          </a:p>
          <a:p>
            <a:endParaRPr lang="en-US" altLang="zh-CN" sz="2000" b="1" dirty="0" smtClean="0"/>
          </a:p>
          <a:p>
            <a:r>
              <a:rPr lang="zh-CN" altLang="zh-CN" sz="2000" b="1" dirty="0" smtClean="0"/>
              <a:t>课程</a:t>
            </a:r>
            <a:r>
              <a:rPr lang="zh-CN" altLang="zh-CN" sz="2000" b="1" dirty="0"/>
              <a:t>第五版块： 取与予，整合天下</a:t>
            </a:r>
            <a:r>
              <a:rPr lang="zh-CN" altLang="zh-CN" sz="2000" b="1" dirty="0" smtClean="0"/>
              <a:t>资源</a:t>
            </a:r>
            <a:endParaRPr lang="en-US" altLang="zh-CN" sz="2000" b="1" dirty="0" smtClean="0"/>
          </a:p>
          <a:p>
            <a:endParaRPr lang="zh-CN" altLang="zh-CN" sz="2000" dirty="0"/>
          </a:p>
          <a:p>
            <a:r>
              <a:rPr lang="en-US" altLang="zh-CN" sz="2000" dirty="0" smtClean="0"/>
              <a:t>      </a:t>
            </a:r>
            <a:r>
              <a:rPr lang="zh-CN" altLang="zh-CN" sz="2000" dirty="0" smtClean="0"/>
              <a:t>把握</a:t>
            </a:r>
            <a:r>
              <a:rPr lang="zh-CN" altLang="zh-CN" sz="2000" dirty="0"/>
              <a:t>资源整合之道：胜于不争不费</a:t>
            </a:r>
            <a:r>
              <a:rPr lang="en-US" altLang="zh-CN" sz="2000" dirty="0"/>
              <a:t>;</a:t>
            </a:r>
            <a:r>
              <a:rPr lang="zh-CN" altLang="zh-CN" sz="2000" dirty="0"/>
              <a:t>修炼资源整合之魂：发大愿，修圣贤怀抱</a:t>
            </a:r>
            <a:r>
              <a:rPr lang="en-US" altLang="zh-CN" sz="2000" dirty="0"/>
              <a:t>;</a:t>
            </a:r>
            <a:r>
              <a:rPr lang="zh-CN" altLang="zh-CN" sz="2000" dirty="0"/>
              <a:t>熟练资源整合之法：五大模式，妙招叠出</a:t>
            </a:r>
            <a:r>
              <a:rPr lang="en-US" altLang="zh-CN" sz="2000" dirty="0"/>
              <a:t>;</a:t>
            </a:r>
            <a:r>
              <a:rPr lang="zh-CN" altLang="zh-CN" sz="2000" dirty="0"/>
              <a:t>锻炼资源整合之术：沙盘演练，交全国一流人脉，整天下高端资源</a:t>
            </a:r>
            <a:r>
              <a:rPr lang="zh-CN" altLang="zh-CN" sz="2000" dirty="0" smtClean="0"/>
              <a:t>！</a:t>
            </a:r>
            <a:endParaRPr lang="zh-CN" altLang="zh-CN" sz="2000" dirty="0"/>
          </a:p>
        </p:txBody>
      </p:sp>
      <p:pic>
        <p:nvPicPr>
          <p:cNvPr id="22" name="图片 21" descr="765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396865"/>
            <a:ext cx="1554480" cy="1461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569585" y="1768475"/>
            <a:ext cx="763905" cy="782955"/>
          </a:xfrm>
          <a:prstGeom prst="rect">
            <a:avLst/>
          </a:prstGeom>
          <a:solidFill>
            <a:srgbClr val="FFFCF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627380" y="781685"/>
            <a:ext cx="2369165" cy="0"/>
          </a:xfrm>
          <a:prstGeom prst="line">
            <a:avLst/>
          </a:prstGeom>
          <a:ln w="9525">
            <a:solidFill>
              <a:srgbClr val="5D4A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567055" y="346075"/>
            <a:ext cx="2492990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000" b="1" dirty="0">
                <a:solidFill>
                  <a:srgbClr val="5D4A30"/>
                </a:solidFill>
                <a:latin typeface="方正黑体简体" panose="02010601030101010101" charset="-122"/>
                <a:ea typeface="方正黑体简体" panose="02010601030101010101" charset="-122"/>
              </a:rPr>
              <a:t>《</a:t>
            </a:r>
            <a:r>
              <a:rPr lang="zh-CN" altLang="en-US" sz="2000" b="1" dirty="0">
                <a:solidFill>
                  <a:srgbClr val="5D4A30"/>
                </a:solidFill>
                <a:latin typeface="方正黑体简体" panose="02010601030101010101" charset="-122"/>
                <a:ea typeface="方正黑体简体" panose="02010601030101010101" charset="-122"/>
              </a:rPr>
              <a:t>鬼谷子内炼智慧</a:t>
            </a:r>
            <a:r>
              <a:rPr lang="en-US" altLang="zh-CN" sz="2000" b="1" dirty="0">
                <a:solidFill>
                  <a:srgbClr val="5D4A30"/>
                </a:solidFill>
                <a:latin typeface="方正黑体简体" panose="02010601030101010101" charset="-122"/>
                <a:ea typeface="方正黑体简体" panose="02010601030101010101" charset="-122"/>
              </a:rPr>
              <a:t>》</a:t>
            </a:r>
            <a:endParaRPr lang="zh-CN" altLang="en-US" sz="2000" b="1" dirty="0">
              <a:solidFill>
                <a:srgbClr val="5D4A30"/>
              </a:solidFill>
              <a:latin typeface="方正黑体简体" panose="02010601030101010101" charset="-122"/>
              <a:ea typeface="方正黑体简体" panose="02010601030101010101" charset="-122"/>
            </a:endParaRPr>
          </a:p>
        </p:txBody>
      </p:sp>
      <p:pic>
        <p:nvPicPr>
          <p:cNvPr id="7" name="图片 6" descr="765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396865"/>
            <a:ext cx="1554480" cy="1461135"/>
          </a:xfrm>
          <a:prstGeom prst="rect">
            <a:avLst/>
          </a:prstGeom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808355" y="790471"/>
            <a:ext cx="10676255" cy="5631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2000" b="1" i="0" u="none" strike="noStrike" cap="none" normalizeH="0" baseline="0" dirty="0" smtClean="0">
                <a:ln>
                  <a:noFill/>
                </a:ln>
                <a:solidFill>
                  <a:srgbClr val="3E3E3E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第一讲：</a:t>
            </a:r>
            <a:r>
              <a:rPr kumimoji="0" lang="zh-CN" sz="2000" i="0" u="none" strike="noStrike" cap="none" normalizeH="0" baseline="0" dirty="0" smtClean="0">
                <a:ln>
                  <a:noFill/>
                </a:ln>
                <a:solidFill>
                  <a:srgbClr val="3E3E3E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鬼谷子及其弟子奇人异事和历史背景</a:t>
            </a:r>
            <a:endParaRPr kumimoji="0" lang="zh-CN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2000" b="1" i="0" u="none" strike="noStrike" cap="none" normalizeH="0" baseline="0" dirty="0" smtClean="0">
                <a:ln>
                  <a:noFill/>
                </a:ln>
                <a:solidFill>
                  <a:srgbClr val="3E3E3E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第二讲：</a:t>
            </a:r>
            <a:r>
              <a:rPr kumimoji="0" lang="zh-CN" sz="2000" b="0" i="0" u="none" strike="noStrike" cap="none" normalizeH="0" baseline="0" dirty="0" smtClean="0">
                <a:ln>
                  <a:noFill/>
                </a:ln>
                <a:solidFill>
                  <a:srgbClr val="3E3E3E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鬼谷子绝学之內炼智慧：领袖的定义、地位，职责，能力，使命，目的以及应用的理论和方法。</a:t>
            </a:r>
            <a:endParaRPr kumimoji="0" 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2000" b="1" i="0" u="none" strike="noStrike" cap="none" normalizeH="0" baseline="0" dirty="0" smtClean="0">
                <a:ln>
                  <a:noFill/>
                </a:ln>
                <a:solidFill>
                  <a:srgbClr val="3E3E3E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第三讲：盛神法五龙 </a:t>
            </a:r>
            <a:r>
              <a:rPr kumimoji="0" lang="zh-CN" sz="2000" b="0" i="0" u="none" strike="noStrike" cap="none" normalizeH="0" baseline="0" dirty="0" smtClean="0">
                <a:ln>
                  <a:noFill/>
                </a:ln>
                <a:solidFill>
                  <a:srgbClr val="3E3E3E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：盛神主张合道炼神，使身体强壮，精神饱满，神采熠熠，拥有无穷的魅力</a:t>
            </a:r>
            <a:endParaRPr kumimoji="0" 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2000" b="1" i="0" u="none" strike="noStrike" cap="none" normalizeH="0" baseline="0" dirty="0" smtClean="0">
                <a:ln>
                  <a:noFill/>
                </a:ln>
                <a:solidFill>
                  <a:srgbClr val="3E3E3E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第四讲 ：养志法灵龟：</a:t>
            </a:r>
            <a:r>
              <a:rPr kumimoji="0" lang="zh-CN" sz="2000" b="0" i="0" u="none" strike="noStrike" cap="none" normalizeH="0" baseline="0" dirty="0" smtClean="0">
                <a:ln>
                  <a:noFill/>
                </a:ln>
                <a:solidFill>
                  <a:srgbClr val="3E3E3E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如何培养自己的意志，从而保持灵活多变，通达事理的头脑</a:t>
            </a:r>
            <a:endParaRPr kumimoji="0" 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2000" b="1" i="0" u="none" strike="noStrike" cap="none" normalizeH="0" baseline="0" dirty="0" smtClean="0">
                <a:ln>
                  <a:noFill/>
                </a:ln>
                <a:solidFill>
                  <a:srgbClr val="3E3E3E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第五讲：实意法腾蛇：</a:t>
            </a:r>
            <a:r>
              <a:rPr kumimoji="0" lang="zh-CN" sz="2000" b="0" i="0" u="none" strike="noStrike" cap="none" normalizeH="0" baseline="0" dirty="0" smtClean="0">
                <a:ln>
                  <a:noFill/>
                </a:ln>
                <a:solidFill>
                  <a:srgbClr val="3E3E3E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领导者如何做到思虑精纯。像腾蛇一样获取更多的信息来充实自己持思维清晰，而使谋略成功实施</a:t>
            </a:r>
            <a:endParaRPr kumimoji="0" 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2000" b="1" i="0" u="none" strike="noStrike" cap="none" normalizeH="0" baseline="0" dirty="0" smtClean="0">
                <a:ln>
                  <a:noFill/>
                </a:ln>
                <a:solidFill>
                  <a:srgbClr val="3E3E3E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第六讲：分威法伏熊：</a:t>
            </a:r>
            <a:r>
              <a:rPr kumimoji="0" lang="zh-CN" sz="2000" b="0" i="0" u="none" strike="noStrike" cap="none" normalizeH="0" baseline="0" dirty="0" smtClean="0">
                <a:ln>
                  <a:noFill/>
                </a:ln>
                <a:solidFill>
                  <a:srgbClr val="3E3E3E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领导者如何做到韬光养晦，静观其变，发展自己、</a:t>
            </a:r>
            <a:endParaRPr kumimoji="0" lang="zh-CN" sz="2000" b="0" i="0" u="none" strike="noStrike" cap="none" normalizeH="0" baseline="0" dirty="0" smtClean="0">
              <a:ln>
                <a:noFill/>
              </a:ln>
              <a:solidFill>
                <a:srgbClr val="3E3E3E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2000" b="1" i="0" u="none" strike="noStrike" cap="none" normalizeH="0" baseline="0" dirty="0" smtClean="0">
                <a:ln>
                  <a:noFill/>
                </a:ln>
                <a:solidFill>
                  <a:srgbClr val="3E3E3E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第七讲：散势法鸷鸟</a:t>
            </a:r>
            <a:r>
              <a:rPr kumimoji="0" lang="zh-CN" sz="2000" b="0" i="0" u="none" strike="noStrike" cap="none" normalizeH="0" baseline="0" dirty="0" smtClean="0">
                <a:ln>
                  <a:noFill/>
                </a:ln>
                <a:solidFill>
                  <a:srgbClr val="3E3E3E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，领导者要善用权威，如何抓住时机顺势而为，创造辉煌成就。</a:t>
            </a:r>
            <a:endParaRPr kumimoji="0" 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2000" b="1" i="0" u="none" strike="noStrike" cap="none" normalizeH="0" baseline="0" dirty="0" smtClean="0">
                <a:ln>
                  <a:noFill/>
                </a:ln>
                <a:solidFill>
                  <a:srgbClr val="3E3E3E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第八讲：转圆如猛兽：</a:t>
            </a:r>
            <a:r>
              <a:rPr kumimoji="0" lang="zh-CN" sz="2000" b="0" i="0" u="none" strike="noStrike" cap="none" normalizeH="0" baseline="0" dirty="0" smtClean="0">
                <a:ln>
                  <a:noFill/>
                </a:ln>
                <a:solidFill>
                  <a:srgbClr val="3E3E3E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领导人如何做到无穷的智慧如铁环转圆不止，妙招频出</a:t>
            </a:r>
            <a:r>
              <a:rPr kumimoji="0" lang="zh-CN" altLang="zh-CN" sz="2000" b="0" i="0" u="none" strike="noStrike" cap="none" normalizeH="0" baseline="0" dirty="0" smtClean="0">
                <a:ln>
                  <a:noFill/>
                </a:ln>
                <a:solidFill>
                  <a:srgbClr val="3E3E3E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;</a:t>
            </a:r>
            <a:endParaRPr kumimoji="0" lang="zh-CN" altLang="zh-CN" sz="2000" b="0" i="0" u="none" strike="noStrike" cap="none" normalizeH="0" baseline="0" dirty="0" smtClean="0">
              <a:ln>
                <a:noFill/>
              </a:ln>
              <a:solidFill>
                <a:srgbClr val="3E3E3E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2000" b="1" i="0" u="none" strike="noStrike" cap="none" normalizeH="0" baseline="0" dirty="0" smtClean="0">
                <a:ln>
                  <a:noFill/>
                </a:ln>
                <a:solidFill>
                  <a:srgbClr val="3E3E3E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第九讲：损兑法灵蓍：</a:t>
            </a:r>
            <a:r>
              <a:rPr kumimoji="0" lang="zh-CN" sz="2000" b="0" i="0" u="none" strike="noStrike" cap="none" normalizeH="0" baseline="0" dirty="0" smtClean="0">
                <a:ln>
                  <a:noFill/>
                </a:ln>
                <a:solidFill>
                  <a:srgbClr val="3E3E3E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领导如何知机权变，把握得失损益。</a:t>
            </a:r>
            <a:endParaRPr kumimoji="0" 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" name="AutoShape 2" descr="图片"/>
          <p:cNvSpPr>
            <a:spLocks noChangeAspect="1" noChangeArrowheads="1"/>
          </p:cNvSpPr>
          <p:nvPr/>
        </p:nvSpPr>
        <p:spPr bwMode="auto">
          <a:xfrm>
            <a:off x="127000" y="-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578475" y="2005330"/>
            <a:ext cx="763905" cy="782955"/>
          </a:xfrm>
          <a:prstGeom prst="rect">
            <a:avLst/>
          </a:prstGeom>
          <a:solidFill>
            <a:srgbClr val="FFFCF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636270" y="1018540"/>
            <a:ext cx="2369165" cy="0"/>
          </a:xfrm>
          <a:prstGeom prst="line">
            <a:avLst/>
          </a:prstGeom>
          <a:ln w="9525">
            <a:solidFill>
              <a:srgbClr val="5D4A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575945" y="582930"/>
            <a:ext cx="2492990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000" b="1" dirty="0">
                <a:solidFill>
                  <a:srgbClr val="5D4A30"/>
                </a:solidFill>
                <a:latin typeface="方正黑体简体" panose="02010601030101010101" charset="-122"/>
                <a:ea typeface="方正黑体简体" panose="02010601030101010101" charset="-122"/>
              </a:rPr>
              <a:t>《</a:t>
            </a:r>
            <a:r>
              <a:rPr lang="zh-CN" altLang="en-US" sz="2000" b="1" dirty="0">
                <a:solidFill>
                  <a:srgbClr val="5D4A30"/>
                </a:solidFill>
                <a:latin typeface="方正黑体简体" panose="02010601030101010101" charset="-122"/>
                <a:ea typeface="方正黑体简体" panose="02010601030101010101" charset="-122"/>
              </a:rPr>
              <a:t>鬼谷子内炼智慧</a:t>
            </a:r>
            <a:r>
              <a:rPr lang="en-US" altLang="zh-CN" sz="2000" b="1" dirty="0">
                <a:solidFill>
                  <a:srgbClr val="5D4A30"/>
                </a:solidFill>
                <a:latin typeface="方正黑体简体" panose="02010601030101010101" charset="-122"/>
                <a:ea typeface="方正黑体简体" panose="02010601030101010101" charset="-122"/>
              </a:rPr>
              <a:t>》</a:t>
            </a:r>
            <a:endParaRPr lang="zh-CN" altLang="en-US" sz="2000" b="1" dirty="0">
              <a:solidFill>
                <a:srgbClr val="5D4A30"/>
              </a:solidFill>
              <a:latin typeface="方正黑体简体" panose="02010601030101010101" charset="-122"/>
              <a:ea typeface="方正黑体简体" panose="02010601030101010101" charset="-122"/>
            </a:endParaRPr>
          </a:p>
        </p:txBody>
      </p:sp>
      <p:pic>
        <p:nvPicPr>
          <p:cNvPr id="7" name="图片 6" descr="765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5" y="5419725"/>
            <a:ext cx="1554480" cy="1461135"/>
          </a:xfrm>
          <a:prstGeom prst="rect">
            <a:avLst/>
          </a:prstGeom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779145" y="1357124"/>
            <a:ext cx="10498455" cy="409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2000" b="1" i="0" u="none" strike="noStrike" cap="none" normalizeH="0" baseline="0" dirty="0" smtClean="0">
                <a:ln>
                  <a:noFill/>
                </a:ln>
                <a:solidFill>
                  <a:srgbClr val="3E3E3E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第十讲：鬼谷子绝学之纵横智慧</a:t>
            </a:r>
            <a:r>
              <a:rPr kumimoji="0" lang="zh-CN" sz="2000" b="0" i="0" u="none" strike="noStrike" cap="none" normalizeH="0" baseline="0" dirty="0" smtClean="0">
                <a:ln>
                  <a:noFill/>
                </a:ln>
                <a:solidFill>
                  <a:srgbClr val="3E3E3E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：如何搜讲信息，如何揣情摩意，无法抗拒的说服魔法，说服于无形十六字咒语。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rgbClr val="3E3E3E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2000" b="1" i="0" u="none" strike="noStrike" cap="none" normalizeH="0" baseline="0" dirty="0" smtClean="0">
                <a:ln>
                  <a:noFill/>
                </a:ln>
                <a:solidFill>
                  <a:srgbClr val="3E3E3E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第十一讲：鬼谷子成事智慧</a:t>
            </a:r>
            <a:r>
              <a:rPr kumimoji="0" lang="zh-CN" sz="2000" b="0" i="0" u="none" strike="noStrike" cap="none" normalizeH="0" baseline="0" dirty="0" smtClean="0">
                <a:ln>
                  <a:noFill/>
                </a:ln>
                <a:solidFill>
                  <a:srgbClr val="3E3E3E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：如何科学谋划，如何英明决断，妙计产生的流程，科学决策组织原则，如何为领导献策</a:t>
            </a:r>
            <a:r>
              <a:rPr kumimoji="0" lang="zh-CN" altLang="zh-CN" sz="2000" b="0" i="0" u="none" strike="noStrike" cap="none" normalizeH="0" baseline="0" dirty="0" smtClean="0">
                <a:ln>
                  <a:noFill/>
                </a:ln>
                <a:solidFill>
                  <a:srgbClr val="3E3E3E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;</a:t>
            </a:r>
            <a:endParaRPr kumimoji="0" lang="zh-CN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000" b="0" i="0" u="none" strike="noStrike" cap="none" normalizeH="0" baseline="0" dirty="0" smtClean="0">
                <a:ln>
                  <a:noFill/>
                </a:ln>
                <a:solidFill>
                  <a:srgbClr val="3E3E3E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 </a:t>
            </a:r>
            <a:endParaRPr kumimoji="0" lang="zh-CN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2000" b="1" i="0" u="none" strike="noStrike" cap="none" normalizeH="0" baseline="0" dirty="0" smtClean="0">
                <a:ln>
                  <a:noFill/>
                </a:ln>
                <a:solidFill>
                  <a:srgbClr val="3E3E3E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第十二讲：成功管理的九大方略：</a:t>
            </a:r>
            <a:r>
              <a:rPr kumimoji="0" lang="zh-CN" sz="2000" b="0" i="0" u="none" strike="noStrike" cap="none" normalizeH="0" baseline="0" dirty="0" smtClean="0">
                <a:ln>
                  <a:noFill/>
                </a:ln>
                <a:solidFill>
                  <a:srgbClr val="3E3E3E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千锤百炼的智慧成果领导格言：主位、主明、主听、主赏</a:t>
            </a:r>
            <a:r>
              <a:rPr kumimoji="0" lang="zh-CN" altLang="zh-CN" sz="2000" b="0" i="0" u="none" strike="noStrike" cap="none" normalizeH="0" baseline="0" dirty="0" smtClean="0">
                <a:ln>
                  <a:noFill/>
                </a:ln>
                <a:solidFill>
                  <a:srgbClr val="3E3E3E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;</a:t>
            </a:r>
            <a:endParaRPr kumimoji="0" lang="zh-CN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2000" b="1" i="0" u="none" strike="noStrike" cap="none" normalizeH="0" baseline="0" dirty="0" smtClean="0">
              <a:ln>
                <a:noFill/>
              </a:ln>
              <a:solidFill>
                <a:srgbClr val="3E3E3E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2000" b="1" i="0" u="none" strike="noStrike" cap="none" normalizeH="0" baseline="0" dirty="0" smtClean="0">
                <a:ln>
                  <a:noFill/>
                </a:ln>
                <a:solidFill>
                  <a:srgbClr val="3E3E3E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第十三讲：</a:t>
            </a:r>
            <a:r>
              <a:rPr kumimoji="0" lang="zh-CN" sz="2000" b="0" i="0" u="none" strike="noStrike" cap="none" normalizeH="0" baseline="0" dirty="0" smtClean="0">
                <a:ln>
                  <a:noFill/>
                </a:ln>
                <a:solidFill>
                  <a:srgbClr val="3E3E3E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千锤百炼的智慧成果领导格言：主问、主因、主周、主恭、主名。</a:t>
            </a:r>
            <a:endParaRPr kumimoji="0" 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2000" b="1" i="0" u="none" strike="noStrike" cap="none" normalizeH="0" baseline="0" dirty="0" smtClean="0">
              <a:ln>
                <a:noFill/>
              </a:ln>
              <a:solidFill>
                <a:srgbClr val="3E3E3E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2000" b="1" i="0" u="none" strike="noStrike" cap="none" normalizeH="0" baseline="0" dirty="0" smtClean="0">
                <a:ln>
                  <a:noFill/>
                </a:ln>
                <a:solidFill>
                  <a:srgbClr val="3E3E3E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第十四讲：</a:t>
            </a:r>
            <a:r>
              <a:rPr kumimoji="0" lang="zh-CN" sz="2000" b="0" i="0" u="none" strike="noStrike" cap="none" normalizeH="0" baseline="0" dirty="0" smtClean="0">
                <a:ln>
                  <a:noFill/>
                </a:ln>
                <a:solidFill>
                  <a:srgbClr val="3E3E3E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鬼谷子绝学之命理玄机：领导者教育、维护和驾驭人才七原则</a:t>
            </a:r>
            <a:r>
              <a:rPr kumimoji="0" lang="zh-CN" altLang="zh-CN" sz="2000" b="0" i="0" u="none" strike="noStrike" cap="none" normalizeH="0" baseline="0" dirty="0" smtClean="0">
                <a:ln>
                  <a:noFill/>
                </a:ln>
                <a:solidFill>
                  <a:srgbClr val="3E3E3E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;</a:t>
            </a:r>
            <a:endParaRPr kumimoji="0" lang="zh-CN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2000" b="1" i="0" u="none" strike="noStrike" cap="none" normalizeH="0" baseline="0" dirty="0" smtClean="0">
              <a:ln>
                <a:noFill/>
              </a:ln>
              <a:solidFill>
                <a:srgbClr val="3E3E3E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2000" b="1" i="0" u="none" strike="noStrike" cap="none" normalizeH="0" baseline="0" dirty="0" smtClean="0">
                <a:ln>
                  <a:noFill/>
                </a:ln>
                <a:solidFill>
                  <a:srgbClr val="3E3E3E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第十五讲：</a:t>
            </a:r>
            <a:r>
              <a:rPr kumimoji="0" lang="zh-CN" sz="2000" b="0" i="0" u="none" strike="noStrike" cap="none" normalizeH="0" baseline="0" dirty="0" smtClean="0">
                <a:ln>
                  <a:noFill/>
                </a:ln>
                <a:solidFill>
                  <a:srgbClr val="3E3E3E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鬼谷子绝学领袖性命学养生智慧，否极泰来之术</a:t>
            </a:r>
            <a:r>
              <a:rPr kumimoji="0" lang="zh-CN" altLang="zh-CN" sz="2000" b="0" i="0" u="none" strike="noStrike" cap="none" normalizeH="0" baseline="0" dirty="0" smtClean="0">
                <a:ln>
                  <a:noFill/>
                </a:ln>
                <a:solidFill>
                  <a:srgbClr val="3E3E3E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;</a:t>
            </a:r>
            <a:endParaRPr kumimoji="0" lang="zh-CN" altLang="zh-CN" sz="2000" b="0" i="0" u="none" strike="noStrike" cap="none" normalizeH="0" baseline="0" dirty="0" smtClean="0">
              <a:ln>
                <a:noFill/>
              </a:ln>
              <a:solidFill>
                <a:srgbClr val="3E3E3E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1" name="AutoShape 2" descr="图片"/>
          <p:cNvSpPr>
            <a:spLocks noChangeAspect="1" noChangeArrowheads="1"/>
          </p:cNvSpPr>
          <p:nvPr/>
        </p:nvSpPr>
        <p:spPr bwMode="auto">
          <a:xfrm>
            <a:off x="127000" y="-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578475" y="2005330"/>
            <a:ext cx="763905" cy="782955"/>
          </a:xfrm>
          <a:prstGeom prst="rect">
            <a:avLst/>
          </a:prstGeom>
          <a:solidFill>
            <a:srgbClr val="FFFCF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828040" y="1210945"/>
            <a:ext cx="1026033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000" b="1" dirty="0"/>
              <a:t>第一讲：明道</a:t>
            </a:r>
            <a:endParaRPr lang="zh-CN" altLang="zh-CN" sz="2000" b="1" dirty="0"/>
          </a:p>
          <a:p>
            <a:r>
              <a:rPr lang="zh-CN" altLang="zh-CN" sz="2000" dirty="0"/>
              <a:t>　　道是自然运行的规律和内在驱动力。明领袖之道，明天时、地利、人和之道，才能找到社会、行业的发展趋势。</a:t>
            </a:r>
            <a:endParaRPr lang="zh-CN" altLang="zh-CN" sz="2000" dirty="0"/>
          </a:p>
          <a:p>
            <a:endParaRPr lang="en-US" altLang="zh-CN" sz="2000" dirty="0" smtClean="0"/>
          </a:p>
          <a:p>
            <a:r>
              <a:rPr lang="zh-CN" altLang="zh-CN" sz="2000" b="1" dirty="0" smtClean="0"/>
              <a:t>第二讲：天道</a:t>
            </a:r>
            <a:endParaRPr lang="zh-CN" altLang="zh-CN" sz="2000" b="1" dirty="0" smtClean="0"/>
          </a:p>
          <a:p>
            <a:r>
              <a:rPr lang="zh-CN" altLang="zh-CN" sz="2000" dirty="0"/>
              <a:t>　　利用易经智慧解释历史发展的兴衰规律，探寻时代的发展趋势。</a:t>
            </a:r>
            <a:endParaRPr lang="zh-CN" altLang="zh-CN" sz="2000" dirty="0"/>
          </a:p>
          <a:p>
            <a:r>
              <a:rPr lang="zh-CN" altLang="zh-CN" sz="2000" dirty="0"/>
              <a:t>　</a:t>
            </a:r>
            <a:endParaRPr lang="en-US" altLang="zh-CN" sz="2000" dirty="0" smtClean="0"/>
          </a:p>
          <a:p>
            <a:r>
              <a:rPr lang="zh-CN" altLang="zh-CN" sz="2000" b="1" dirty="0" smtClean="0"/>
              <a:t>第三</a:t>
            </a:r>
            <a:r>
              <a:rPr lang="zh-CN" altLang="zh-CN" sz="2000" b="1" dirty="0"/>
              <a:t>讲：地道</a:t>
            </a:r>
            <a:endParaRPr lang="zh-CN" altLang="zh-CN" sz="2000" b="1" dirty="0"/>
          </a:p>
          <a:p>
            <a:r>
              <a:rPr lang="zh-CN" altLang="zh-CN" sz="2000" dirty="0"/>
              <a:t>　　分析行业与地域发展规律，发现行业资源，探寻行业发展趋势</a:t>
            </a:r>
            <a:endParaRPr lang="zh-CN" altLang="zh-CN" sz="2000" dirty="0"/>
          </a:p>
          <a:p>
            <a:endParaRPr lang="en-US" altLang="zh-CN" sz="2000" b="1" dirty="0" smtClean="0"/>
          </a:p>
          <a:p>
            <a:r>
              <a:rPr lang="zh-CN" altLang="zh-CN" sz="2000" b="1" dirty="0" smtClean="0"/>
              <a:t>第四</a:t>
            </a:r>
            <a:r>
              <a:rPr lang="zh-CN" altLang="zh-CN" sz="2000" b="1" dirty="0"/>
              <a:t>讲：人道</a:t>
            </a:r>
            <a:endParaRPr lang="zh-CN" altLang="zh-CN" sz="2000" b="1" dirty="0"/>
          </a:p>
          <a:p>
            <a:r>
              <a:rPr lang="zh-CN" altLang="zh-CN" sz="2000" dirty="0"/>
              <a:t>　　自知者明，知人者智。发现寻找各种人脉资源，通过鬼谷子之术察人用人，推动企业发展</a:t>
            </a:r>
            <a:endParaRPr lang="zh-CN" altLang="zh-CN" sz="2000" dirty="0"/>
          </a:p>
          <a:p>
            <a:endParaRPr lang="en-US" altLang="zh-CN" sz="2000" b="1" dirty="0" smtClean="0"/>
          </a:p>
          <a:p>
            <a:r>
              <a:rPr lang="zh-CN" altLang="zh-CN" sz="2000" b="1" dirty="0" smtClean="0"/>
              <a:t>第五</a:t>
            </a:r>
            <a:r>
              <a:rPr lang="zh-CN" altLang="zh-CN" sz="2000" b="1" dirty="0"/>
              <a:t>讲：整合之术</a:t>
            </a:r>
            <a:endParaRPr lang="zh-CN" altLang="zh-CN" sz="2000" b="1" dirty="0"/>
          </a:p>
          <a:p>
            <a:r>
              <a:rPr lang="zh-CN" altLang="zh-CN" sz="2000" dirty="0"/>
              <a:t>　　四两拨千斤、借鸡生蛋、杠杆等手段的运用，以小博大，合纵连横，整合天下</a:t>
            </a:r>
            <a:r>
              <a:rPr lang="zh-CN" altLang="zh-CN" sz="2000" dirty="0" smtClean="0"/>
              <a:t>资源</a:t>
            </a:r>
            <a:endParaRPr lang="zh-CN" altLang="zh-CN" sz="2000" dirty="0"/>
          </a:p>
        </p:txBody>
      </p:sp>
      <p:cxnSp>
        <p:nvCxnSpPr>
          <p:cNvPr id="23" name="直接连接符 22"/>
          <p:cNvCxnSpPr/>
          <p:nvPr/>
        </p:nvCxnSpPr>
        <p:spPr>
          <a:xfrm>
            <a:off x="636270" y="1018540"/>
            <a:ext cx="2369165" cy="0"/>
          </a:xfrm>
          <a:prstGeom prst="line">
            <a:avLst/>
          </a:prstGeom>
          <a:ln w="9525">
            <a:solidFill>
              <a:srgbClr val="5D4A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4"/>
          <p:cNvSpPr txBox="1"/>
          <p:nvPr/>
        </p:nvSpPr>
        <p:spPr>
          <a:xfrm>
            <a:off x="575945" y="582930"/>
            <a:ext cx="2492990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000" b="1" dirty="0">
                <a:solidFill>
                  <a:srgbClr val="5D4A30"/>
                </a:solidFill>
                <a:latin typeface="方正黑体简体" panose="02010601030101010101" charset="-122"/>
                <a:ea typeface="方正黑体简体" panose="02010601030101010101" charset="-122"/>
              </a:rPr>
              <a:t>《</a:t>
            </a:r>
            <a:r>
              <a:rPr lang="zh-CN" altLang="en-US" sz="2000" b="1" dirty="0">
                <a:solidFill>
                  <a:srgbClr val="5D4A30"/>
                </a:solidFill>
                <a:latin typeface="方正黑体简体" panose="02010601030101010101" charset="-122"/>
                <a:ea typeface="方正黑体简体" panose="02010601030101010101" charset="-122"/>
              </a:rPr>
              <a:t>鬼谷子纵横智慧</a:t>
            </a:r>
            <a:r>
              <a:rPr lang="en-US" altLang="zh-CN" sz="2000" b="1" dirty="0">
                <a:solidFill>
                  <a:srgbClr val="5D4A30"/>
                </a:solidFill>
                <a:latin typeface="方正黑体简体" panose="02010601030101010101" charset="-122"/>
                <a:ea typeface="方正黑体简体" panose="02010601030101010101" charset="-122"/>
              </a:rPr>
              <a:t>》</a:t>
            </a:r>
            <a:endParaRPr lang="zh-CN" altLang="en-US" sz="2000" b="1" dirty="0">
              <a:solidFill>
                <a:srgbClr val="5D4A30"/>
              </a:solidFill>
              <a:latin typeface="方正黑体简体" panose="02010601030101010101" charset="-122"/>
              <a:ea typeface="方正黑体简体" panose="02010601030101010101" charset="-122"/>
            </a:endParaRPr>
          </a:p>
        </p:txBody>
      </p:sp>
      <p:sp>
        <p:nvSpPr>
          <p:cNvPr id="25" name="AutoShape 2" descr="图片"/>
          <p:cNvSpPr>
            <a:spLocks noChangeAspect="1" noChangeArrowheads="1"/>
          </p:cNvSpPr>
          <p:nvPr/>
        </p:nvSpPr>
        <p:spPr bwMode="auto">
          <a:xfrm>
            <a:off x="127000" y="-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578475" y="2005330"/>
            <a:ext cx="763905" cy="782955"/>
          </a:xfrm>
          <a:prstGeom prst="rect">
            <a:avLst/>
          </a:prstGeom>
          <a:solidFill>
            <a:srgbClr val="FFFCF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828040" y="1210945"/>
            <a:ext cx="1026033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b="1" dirty="0" smtClean="0"/>
              <a:t>第六</a:t>
            </a:r>
            <a:r>
              <a:rPr lang="zh-CN" altLang="zh-CN" sz="2000" b="1" dirty="0"/>
              <a:t>讲：定位之术</a:t>
            </a:r>
            <a:endParaRPr lang="zh-CN" altLang="zh-CN" sz="2000" b="1" dirty="0"/>
          </a:p>
          <a:p>
            <a:pPr>
              <a:lnSpc>
                <a:spcPct val="150000"/>
              </a:lnSpc>
            </a:pPr>
            <a:r>
              <a:rPr lang="zh-CN" altLang="zh-CN" sz="2000" dirty="0"/>
              <a:t>　　如何为自己、企业、产品实现特色定位，发现新的整合点</a:t>
            </a:r>
            <a:endParaRPr lang="zh-CN" altLang="zh-CN" sz="2000" dirty="0"/>
          </a:p>
          <a:p>
            <a:pPr>
              <a:lnSpc>
                <a:spcPct val="150000"/>
              </a:lnSpc>
            </a:pPr>
            <a:r>
              <a:rPr lang="zh-CN" altLang="zh-CN" sz="2000" b="1" dirty="0" smtClean="0"/>
              <a:t>第七</a:t>
            </a:r>
            <a:r>
              <a:rPr lang="zh-CN" altLang="zh-CN" sz="2000" b="1" dirty="0"/>
              <a:t>讲：大商境界</a:t>
            </a:r>
            <a:endParaRPr lang="zh-CN" altLang="zh-CN" sz="2000" b="1" dirty="0"/>
          </a:p>
          <a:p>
            <a:pPr>
              <a:lnSpc>
                <a:spcPct val="150000"/>
              </a:lnSpc>
            </a:pPr>
            <a:r>
              <a:rPr lang="zh-CN" altLang="zh-CN" sz="2000" dirty="0"/>
              <a:t>　　登泰山，观日出云海，全面解析孟洛川、王致和等一代大商的经营方略和大商境界</a:t>
            </a:r>
            <a:endParaRPr lang="zh-CN" altLang="zh-CN" sz="2000" dirty="0"/>
          </a:p>
          <a:p>
            <a:pPr>
              <a:lnSpc>
                <a:spcPct val="150000"/>
              </a:lnSpc>
            </a:pPr>
            <a:r>
              <a:rPr lang="zh-CN" altLang="zh-CN" sz="2000" b="1" dirty="0" smtClean="0"/>
              <a:t>第八</a:t>
            </a:r>
            <a:r>
              <a:rPr lang="zh-CN" altLang="zh-CN" sz="2000" b="1" dirty="0"/>
              <a:t>讲：商机发现之术</a:t>
            </a:r>
            <a:endParaRPr lang="zh-CN" altLang="zh-CN" sz="2000" b="1" dirty="0"/>
          </a:p>
          <a:p>
            <a:pPr>
              <a:lnSpc>
                <a:spcPct val="150000"/>
              </a:lnSpc>
            </a:pPr>
            <a:r>
              <a:rPr lang="zh-CN" altLang="zh-CN" sz="2000" dirty="0"/>
              <a:t>　　</a:t>
            </a:r>
            <a:r>
              <a:rPr lang="en-US" altLang="zh-CN" sz="2000" dirty="0"/>
              <a:t>7</a:t>
            </a:r>
            <a:r>
              <a:rPr lang="zh-CN" altLang="zh-CN" sz="2000" dirty="0"/>
              <a:t>种发现新资源的策略全面解析，扩大资源网络</a:t>
            </a:r>
            <a:endParaRPr lang="zh-CN" altLang="zh-CN" sz="2000" dirty="0"/>
          </a:p>
          <a:p>
            <a:pPr>
              <a:lnSpc>
                <a:spcPct val="150000"/>
              </a:lnSpc>
            </a:pPr>
            <a:r>
              <a:rPr lang="zh-CN" altLang="zh-CN" sz="2000" b="1" dirty="0" smtClean="0"/>
              <a:t>第九</a:t>
            </a:r>
            <a:r>
              <a:rPr lang="zh-CN" altLang="zh-CN" sz="2000" b="1" dirty="0"/>
              <a:t>讲：资源整合九大策略</a:t>
            </a:r>
            <a:endParaRPr lang="zh-CN" altLang="zh-CN" sz="2000" b="1" dirty="0"/>
          </a:p>
          <a:p>
            <a:pPr>
              <a:lnSpc>
                <a:spcPct val="150000"/>
              </a:lnSpc>
            </a:pPr>
            <a:r>
              <a:rPr lang="en-US" altLang="zh-CN" sz="2000" dirty="0" smtClean="0"/>
              <a:t>        </a:t>
            </a:r>
            <a:r>
              <a:rPr lang="zh-CN" altLang="zh-CN" sz="2000" dirty="0" smtClean="0"/>
              <a:t>合作</a:t>
            </a:r>
            <a:r>
              <a:rPr lang="zh-CN" altLang="zh-CN" sz="2000" dirty="0"/>
              <a:t>、联盟、收购、协作、转换等等九大策略的详细运用，招招有势，全面掌握整合的精要秘诀</a:t>
            </a:r>
            <a:r>
              <a:rPr lang="en-US" altLang="zh-CN" sz="2000" dirty="0"/>
              <a:t>!</a:t>
            </a:r>
            <a:endParaRPr lang="zh-CN" altLang="zh-CN" sz="2000" dirty="0"/>
          </a:p>
        </p:txBody>
      </p:sp>
      <p:cxnSp>
        <p:nvCxnSpPr>
          <p:cNvPr id="23" name="直接连接符 22"/>
          <p:cNvCxnSpPr/>
          <p:nvPr/>
        </p:nvCxnSpPr>
        <p:spPr>
          <a:xfrm>
            <a:off x="636270" y="1018540"/>
            <a:ext cx="2369165" cy="0"/>
          </a:xfrm>
          <a:prstGeom prst="line">
            <a:avLst/>
          </a:prstGeom>
          <a:ln w="9525">
            <a:solidFill>
              <a:srgbClr val="5D4A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4"/>
          <p:cNvSpPr txBox="1"/>
          <p:nvPr/>
        </p:nvSpPr>
        <p:spPr>
          <a:xfrm>
            <a:off x="575945" y="582930"/>
            <a:ext cx="2492990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000" b="1" dirty="0">
                <a:solidFill>
                  <a:srgbClr val="5D4A30"/>
                </a:solidFill>
                <a:latin typeface="方正黑体简体" panose="02010601030101010101" charset="-122"/>
                <a:ea typeface="方正黑体简体" panose="02010601030101010101" charset="-122"/>
              </a:rPr>
              <a:t>《</a:t>
            </a:r>
            <a:r>
              <a:rPr lang="zh-CN" altLang="en-US" sz="2000" b="1" dirty="0">
                <a:solidFill>
                  <a:srgbClr val="5D4A30"/>
                </a:solidFill>
                <a:latin typeface="方正黑体简体" panose="02010601030101010101" charset="-122"/>
                <a:ea typeface="方正黑体简体" panose="02010601030101010101" charset="-122"/>
              </a:rPr>
              <a:t>鬼谷子纵横智慧</a:t>
            </a:r>
            <a:r>
              <a:rPr lang="en-US" altLang="zh-CN" sz="2000" b="1" dirty="0">
                <a:solidFill>
                  <a:srgbClr val="5D4A30"/>
                </a:solidFill>
                <a:latin typeface="方正黑体简体" panose="02010601030101010101" charset="-122"/>
                <a:ea typeface="方正黑体简体" panose="02010601030101010101" charset="-122"/>
              </a:rPr>
              <a:t>》</a:t>
            </a:r>
            <a:endParaRPr lang="zh-CN" altLang="en-US" sz="2000" b="1" dirty="0">
              <a:solidFill>
                <a:srgbClr val="5D4A30"/>
              </a:solidFill>
              <a:latin typeface="方正黑体简体" panose="02010601030101010101" charset="-122"/>
              <a:ea typeface="方正黑体简体" panose="02010601030101010101" charset="-122"/>
            </a:endParaRPr>
          </a:p>
        </p:txBody>
      </p:sp>
      <p:sp>
        <p:nvSpPr>
          <p:cNvPr id="25" name="AutoShape 2" descr="图片"/>
          <p:cNvSpPr>
            <a:spLocks noChangeAspect="1" noChangeArrowheads="1"/>
          </p:cNvSpPr>
          <p:nvPr/>
        </p:nvSpPr>
        <p:spPr bwMode="auto">
          <a:xfrm>
            <a:off x="127000" y="-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27" name="图片 26" descr="5655723fe1b4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2539" y="4762500"/>
            <a:ext cx="2123440" cy="2123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ZDYyYWU3OWJmMjVhYWExMDJhYTQwZDkyZTU5MDY5NGI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3901</Words>
  <Application>WPS 演示</Application>
  <PresentationFormat>自定义</PresentationFormat>
  <Paragraphs>221</Paragraphs>
  <Slides>19</Slides>
  <Notes>19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方正粗倩简体</vt:lpstr>
      <vt:lpstr>方正黑体简体</vt:lpstr>
      <vt:lpstr>华文行楷</vt:lpstr>
      <vt:lpstr>Calibri</vt:lpstr>
      <vt:lpstr>Arial Unicode MS</vt:lpstr>
      <vt:lpstr>Calibri Light</vt:lpstr>
      <vt:lpstr>Office 主题</vt:lpstr>
      <vt:lpstr>Photoshop.Image.14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冰冰⊙▽⊙＊</cp:lastModifiedBy>
  <cp:revision>53</cp:revision>
  <dcterms:created xsi:type="dcterms:W3CDTF">2015-05-05T08:02:00Z</dcterms:created>
  <dcterms:modified xsi:type="dcterms:W3CDTF">2024-06-05T08:10:05Z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2717445EBD0C4B68BD9660DE459F5A69_13</vt:lpwstr>
  </property>
</Properties>
</file>